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F6DFB83-956E-473A-982C-B9272B012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8597" y="42174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26755C2-A3C2-442E-B3F7-F555D2AD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AA3DF4-E950-4967-BA61-41C91928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FA949A-A627-4FF2-AABC-E2512688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729196" y="2202024"/>
            <a:ext cx="9462803" cy="186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27511" y="2202023"/>
            <a:ext cx="220826" cy="186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2278226" y="2202023"/>
            <a:ext cx="68426" cy="186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F36720-7475-407F-A40C-853FCE6BE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7924" y="2530812"/>
            <a:ext cx="9608980" cy="12085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336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F73EA8-D9CB-4E89-BF38-84522711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D46A445-F76D-4D31-BDCB-F57D38D61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0B1846-61B1-4909-AD84-F540C791B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B375D0-5C7B-44AF-83A1-15E4B2EC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BBE591-62DE-44CA-A727-211D1A5C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06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66FFD41-A504-4B34-B224-71B0D6B66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0ECC9DD-0AC3-4CCD-B2CE-695BEA25E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44D572-5555-4021-BAFE-C3CF9068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0B18DA-EA2A-497A-9A03-38EFA60C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C232F4-6182-4BC5-AF77-0D917745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20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A61642-B995-4249-B78B-B6692420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694EEF-6C19-46D5-85C5-2DABF62A3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5BEFD8-A41F-4B2A-BA32-474B2A77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CDDB65-599D-41AB-937D-E37AE785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B54440-CF3F-447A-854E-61DEE92A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09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FE8C2-B71D-4CC8-AAAD-69C20B34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0B399E-A885-4AC5-9DCA-E9610B14E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8D257D-F520-4948-85F7-587240D3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70012E-DD6B-4A15-A1FF-498FDCE9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48451F-69DE-4F74-B4C8-503CA757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9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582131-7678-4D96-A5FE-B02F6947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B8D47A-EAB8-4AFE-ADC6-E5B4AB3F5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A28EC8A-5042-445C-8C8B-846091C80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E2F74FE-7C45-4D3F-9EE1-1E43FF8A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BAC7673-E779-4937-892A-B681FFE1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8D360C4-8F48-408E-8E98-DE920D50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85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FD2CEB-8DB9-49BF-97C9-EC9911FE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8585A1-9D48-4DDA-8FE6-08E8DB686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E0C02E6-EAE0-4CC2-ACEA-9D69FA89E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BFCE95-853A-4AE3-BE8D-540FEAA06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E3EB4AB-D1E8-4EB9-825A-A81C5FAF3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7910F37-C8C8-4EAF-95B2-C7FA426D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E087058-18B4-45DD-8423-26AFE3AF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BF62E1F-F288-4EC6-9363-9908C9D0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59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894AF3-9728-4413-AD46-1E9E8598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9C50FB1-8223-44AB-ABFC-BB6A545F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3F40E4-9716-4845-A0A6-350F229F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70CD707-E45F-410E-9313-FA05B91D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89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5FB7B2A-62D0-4C99-B048-D05092E1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8DE41E-CD20-4731-B947-CD1BD15A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AEDF9C-9A80-4685-ACA5-26EDD4C9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890FFC-29E1-42F5-917D-DA63A82A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69F252-C6A8-4E3D-A087-F80C3E466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5B86126-DBC4-489F-A6C2-551F1D10C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A6A0C3-33A3-44D9-96E0-ACE359AE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C8708E-8F29-4EF6-B8F8-FAA462B1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E5EF4E-D30D-400C-9AA4-85592CC1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08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DFBF1C-7AA0-41E3-8425-B8EDF657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449FBEE-5991-48C2-8F9A-13879B9A3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625EC50-6ABB-4726-8E19-C9233FB0A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C96506-7F34-4F19-910E-AC183399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B3111A1-65D0-40C1-8F3F-DEEE33F1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0DE5FA-0DF9-4B43-BC48-099262B6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12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53D63EB-AF5B-473E-A38F-CEE0397E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50C0EF-BD1F-4DBA-8274-115CB4E9A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453DAD-21C3-4C21-95EA-90A3A6B41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3C8F-F0D2-4C88-BF61-938551BD3ABF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9B764F-0AD1-4CDC-8F7F-AA2A6EE82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E7A18B-B902-404D-82A7-E3BD60FB3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475D-4BA5-4B63-B06D-96930506E99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6191"/>
            <a:ext cx="12192000" cy="85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FB27FD-6590-4523-BD6C-51A1C51A9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113</a:t>
            </a:r>
            <a:r>
              <a:rPr lang="zh-TW" altLang="en-US" dirty="0" smtClean="0">
                <a:solidFill>
                  <a:schemeClr val="bg1"/>
                </a:solidFill>
              </a:rPr>
              <a:t>年度</a:t>
            </a:r>
            <a:r>
              <a:rPr lang="zh-TW" altLang="en-US" dirty="0">
                <a:solidFill>
                  <a:schemeClr val="bg1"/>
                </a:solidFill>
              </a:rPr>
              <a:t>中國醫藥大學</a:t>
            </a:r>
            <a:r>
              <a:rPr lang="en-US" altLang="zh-TW" dirty="0">
                <a:solidFill>
                  <a:schemeClr val="bg1"/>
                </a:solidFill>
              </a:rPr>
              <a:t>SPARK</a:t>
            </a:r>
            <a:r>
              <a:rPr lang="zh-TW" altLang="en-US" dirty="0" smtClean="0">
                <a:solidFill>
                  <a:schemeClr val="bg1"/>
                </a:solidFill>
              </a:rPr>
              <a:t>計畫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D8DFB3D-D945-43BD-BC6A-9BB7F6315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0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459DD-BB44-4309-8FA8-0BB1024B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技術</a:t>
            </a:r>
            <a:r>
              <a:rPr lang="en-US" altLang="zh-TW" dirty="0"/>
              <a:t>(</a:t>
            </a:r>
            <a:r>
              <a:rPr lang="zh-TW" altLang="en-US" dirty="0"/>
              <a:t>商品</a:t>
            </a:r>
            <a:r>
              <a:rPr lang="en-US" altLang="zh-TW" dirty="0"/>
              <a:t>)</a:t>
            </a:r>
            <a:r>
              <a:rPr lang="zh-TW" altLang="en-US" dirty="0"/>
              <a:t>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F9EF26-4082-4944-A884-57CA31A5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738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C8EFD3-2A87-42B5-9F96-C01B25B1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技術</a:t>
            </a:r>
            <a:r>
              <a:rPr lang="en-US" altLang="zh-TW" dirty="0"/>
              <a:t>(</a:t>
            </a:r>
            <a:r>
              <a:rPr lang="zh-TW" altLang="en-US" dirty="0"/>
              <a:t>商品</a:t>
            </a:r>
            <a:r>
              <a:rPr lang="en-US" altLang="zh-TW" dirty="0"/>
              <a:t>)</a:t>
            </a:r>
            <a:r>
              <a:rPr lang="zh-TW" altLang="en-US" dirty="0"/>
              <a:t>現有市場規模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FADE0-A68A-4EE4-85C1-DAFBEF0F2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54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D4E9D3-FDB0-4504-B2C1-C2501D3C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技術</a:t>
            </a:r>
            <a:r>
              <a:rPr lang="en-US" altLang="zh-TW" dirty="0"/>
              <a:t>(</a:t>
            </a:r>
            <a:r>
              <a:rPr lang="zh-TW" altLang="en-US" dirty="0"/>
              <a:t>商品</a:t>
            </a:r>
            <a:r>
              <a:rPr lang="en-US" altLang="zh-TW" dirty="0"/>
              <a:t>)</a:t>
            </a:r>
            <a:r>
              <a:rPr lang="zh-TW" altLang="en-US" dirty="0"/>
              <a:t>競爭者分析</a:t>
            </a:r>
            <a:r>
              <a:rPr lang="en-US" altLang="zh-TW" dirty="0"/>
              <a:t>(SWOT)</a:t>
            </a:r>
            <a:r>
              <a:rPr lang="zh-TW" altLang="en-US" sz="1800" dirty="0"/>
              <a:t>以圖表表示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95C3ECF-95B0-48F6-9784-F1FCEDABC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21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3C071A-84FA-4C9F-ABF0-3074FF69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產品</a:t>
            </a:r>
            <a:r>
              <a:rPr lang="en-US" altLang="zh-TW" dirty="0"/>
              <a:t>TPP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712365"/>
              </p:ext>
            </p:extLst>
          </p:nvPr>
        </p:nvGraphicFramePr>
        <p:xfrm>
          <a:off x="967820" y="1690692"/>
          <a:ext cx="10385979" cy="4870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5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05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項目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細項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最低標準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最好範疇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產品描述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類別（小分子，胜肽，單株抗體，細胞療法等）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藥物作用標的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藥物作用機制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用途與用法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適應症（如果多於一個，標明優先開發者）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1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>
                          <a:effectLst/>
                        </a:rPr>
                        <a:t>目標病患族群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>
                          <a:effectLst/>
                        </a:rPr>
                        <a:t>現有療法（包括：手術，生活型態或替代療法）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候選藥物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>
                          <a:effectLst/>
                        </a:rPr>
                        <a:t>標的專ㄧ性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1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>
                          <a:effectLst/>
                        </a:rPr>
                        <a:t>有效性（體外，細胞，體內實驗）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臨床前試驗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>
                          <a:effectLst/>
                        </a:rPr>
                        <a:t>疾病動物模式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1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安全性</a:t>
                      </a:r>
                      <a:r>
                        <a:rPr lang="en-US" altLang="zh-TW" sz="1050" u="none" strike="noStrike" dirty="0">
                          <a:effectLst/>
                        </a:rPr>
                        <a:t>/</a:t>
                      </a:r>
                      <a:r>
                        <a:rPr lang="zh-TW" altLang="en-US" sz="1050" u="none" strike="noStrike" dirty="0">
                          <a:effectLst/>
                        </a:rPr>
                        <a:t>毒性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1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臨床藥理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>
                          <a:effectLst/>
                        </a:rPr>
                        <a:t>吸收，分佈，代謝，排泄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1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>
                          <a:effectLst/>
                        </a:rPr>
                        <a:t>血中半衰期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1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>
                          <a:effectLst/>
                        </a:rPr>
                        <a:t>藥性（標的被活化或抑制程度）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1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>
                          <a:effectLst/>
                        </a:rPr>
                        <a:t>蛋白質結合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　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55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3C071A-84FA-4C9F-ABF0-3074FF69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產品</a:t>
            </a:r>
            <a:r>
              <a:rPr lang="en-US" altLang="zh-TW" dirty="0"/>
              <a:t>TPP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638122"/>
              </p:ext>
            </p:extLst>
          </p:nvPr>
        </p:nvGraphicFramePr>
        <p:xfrm>
          <a:off x="967820" y="1656367"/>
          <a:ext cx="10385979" cy="461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5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48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項目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細項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最低標準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最好範疇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劑量與投藥方式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劑量，給藥頻率等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投藥方式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err="1">
                          <a:effectLst/>
                        </a:rPr>
                        <a:t>劑型（excipients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>
                          <a:effectLst/>
                        </a:rPr>
                        <a:t>保存期限，儲存環境等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7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人體安全性與毒性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了解專一性與非專一性安全性考量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療效與毒性安全劑量範圍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7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智慧財產權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可實施性評估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新專利佈局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預期出場方式（技轉或成立新創公司）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財務考量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物料成本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預計售價與現有療法比價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研發成本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1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 dirty="0">
                          <a:effectLst/>
                        </a:rPr>
                        <a:t>預期收益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　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charset="-120"/>
                      </a:endParaRPr>
                    </a:p>
                  </a:txBody>
                  <a:tcPr marL="5168" marR="5168" marT="516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69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DB0D91-9DF9-43BA-BA47-F7087CB4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技術</a:t>
            </a:r>
            <a:r>
              <a:rPr lang="en-US" altLang="zh-TW" dirty="0"/>
              <a:t>(</a:t>
            </a:r>
            <a:r>
              <a:rPr lang="zh-TW" altLang="en-US" dirty="0"/>
              <a:t>商品</a:t>
            </a:r>
            <a:r>
              <a:rPr lang="en-US" altLang="zh-TW" dirty="0"/>
              <a:t>)</a:t>
            </a:r>
            <a:r>
              <a:rPr lang="zh-TW" altLang="en-US" dirty="0"/>
              <a:t>開發期程與各期程點經費需求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sz="20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81763"/>
              </p:ext>
            </p:extLst>
          </p:nvPr>
        </p:nvGraphicFramePr>
        <p:xfrm>
          <a:off x="838192" y="1690688"/>
          <a:ext cx="10980642" cy="4508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3644716687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1840832626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3332407098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1105491265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3287439364"/>
                    </a:ext>
                  </a:extLst>
                </a:gridCol>
                <a:gridCol w="454650">
                  <a:extLst>
                    <a:ext uri="{9D8B030D-6E8A-4147-A177-3AD203B41FA5}">
                      <a16:colId xmlns:a16="http://schemas.microsoft.com/office/drawing/2014/main" val="965614103"/>
                    </a:ext>
                  </a:extLst>
                </a:gridCol>
              </a:tblGrid>
              <a:tr h="3468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執行項目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經費使用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 smtClean="0">
                          <a:effectLst/>
                        </a:rPr>
                        <a:t>20</a:t>
                      </a:r>
                      <a:r>
                        <a:rPr lang="en-US" altLang="zh-TW" sz="1600" u="none" strike="noStrike" dirty="0" smtClean="0">
                          <a:effectLst/>
                        </a:rPr>
                        <a:t>24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 smtClean="0">
                          <a:effectLst/>
                        </a:rPr>
                        <a:t>202</a:t>
                      </a:r>
                      <a:r>
                        <a:rPr lang="en-US" altLang="zh-TW" sz="1600" u="none" strike="noStrike" dirty="0" smtClean="0">
                          <a:effectLst/>
                        </a:rPr>
                        <a:t>5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600" u="none" strike="noStrike" dirty="0">
                          <a:effectLst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600" u="none" strike="noStrike" dirty="0">
                          <a:effectLst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600" u="none" strike="noStrike" dirty="0">
                          <a:effectLst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600" u="none" strike="noStrike" dirty="0">
                          <a:effectLst/>
                        </a:rPr>
                        <a:t>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600" u="none" strike="noStrike">
                          <a:effectLst/>
                        </a:rPr>
                        <a:t>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600" u="none" strike="noStrike">
                          <a:effectLst/>
                        </a:rPr>
                        <a:t>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600" u="none" strike="noStrike" dirty="0">
                          <a:effectLst/>
                        </a:rPr>
                        <a:t>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600" u="none" strike="noStrike" dirty="0">
                          <a:effectLst/>
                        </a:rPr>
                        <a:t>10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12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1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計畫執行節點</a:t>
                      </a:r>
                      <a:r>
                        <a:rPr lang="en-US" altLang="zh-TW" sz="1600" u="none" strike="noStrike">
                          <a:effectLst/>
                        </a:rPr>
                        <a:t>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81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計畫執行節點</a:t>
                      </a:r>
                      <a:r>
                        <a:rPr lang="en-US" altLang="zh-TW" sz="1600" u="none" strike="noStrike">
                          <a:effectLst/>
                        </a:rPr>
                        <a:t>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81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計畫執行節點</a:t>
                      </a:r>
                      <a:r>
                        <a:rPr lang="en-US" altLang="zh-TW" sz="1600" u="none" strike="noStrike" dirty="0">
                          <a:effectLst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81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計畫執行節點</a:t>
                      </a:r>
                      <a:r>
                        <a:rPr lang="en-US" altLang="zh-TW" sz="1600" u="none" strike="noStrike">
                          <a:effectLst/>
                        </a:rPr>
                        <a:t>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81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計畫執行節點</a:t>
                      </a:r>
                      <a:r>
                        <a:rPr lang="en-US" altLang="zh-TW" sz="1600" u="none" strike="noStrike">
                          <a:effectLst/>
                        </a:rPr>
                        <a:t>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81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計畫執行節點</a:t>
                      </a:r>
                      <a:r>
                        <a:rPr lang="en-US" altLang="zh-TW" sz="1600" u="none" strike="noStrike">
                          <a:effectLst/>
                        </a:rPr>
                        <a:t>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81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計畫執行節點</a:t>
                      </a:r>
                      <a:r>
                        <a:rPr lang="en-US" altLang="zh-TW" sz="1600" u="none" strike="noStrike">
                          <a:effectLst/>
                        </a:rPr>
                        <a:t>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81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計畫執行節點</a:t>
                      </a:r>
                      <a:r>
                        <a:rPr lang="en-US" altLang="zh-TW" sz="1600" u="none" strike="noStrike" dirty="0">
                          <a:effectLst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81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計畫執行節點</a:t>
                      </a:r>
                      <a:r>
                        <a:rPr lang="en-US" altLang="zh-TW" sz="1600" u="none" strike="noStrike">
                          <a:effectLst/>
                        </a:rPr>
                        <a:t>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81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計畫執行節點</a:t>
                      </a:r>
                      <a:r>
                        <a:rPr lang="en-US" altLang="zh-TW" sz="1600" u="none" strike="noStrike">
                          <a:effectLst/>
                        </a:rPr>
                        <a:t>10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81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總計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41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323</Words>
  <Application>Microsoft Office PowerPoint</Application>
  <PresentationFormat>寬螢幕</PresentationFormat>
  <Paragraphs>268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微軟正黑體</vt:lpstr>
      <vt:lpstr>新細明體</vt:lpstr>
      <vt:lpstr>Arial</vt:lpstr>
      <vt:lpstr>Office 佈景主題</vt:lpstr>
      <vt:lpstr>113年度中國醫藥大學SPARK計畫</vt:lpstr>
      <vt:lpstr>技術(商品)介紹</vt:lpstr>
      <vt:lpstr>技術(商品)現有市場規模</vt:lpstr>
      <vt:lpstr>技術(商品)競爭者分析(SWOT)以圖表表示</vt:lpstr>
      <vt:lpstr>產品TPP</vt:lpstr>
      <vt:lpstr>產品TPP</vt:lpstr>
      <vt:lpstr>技術(商品)開發期程與各期程點經費需求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SPARK簡報模板</dc:title>
  <dc:creator>sam chen</dc:creator>
  <cp:lastModifiedBy>User</cp:lastModifiedBy>
  <cp:revision>23</cp:revision>
  <dcterms:created xsi:type="dcterms:W3CDTF">2019-09-01T06:25:03Z</dcterms:created>
  <dcterms:modified xsi:type="dcterms:W3CDTF">2024-08-19T06:46:59Z</dcterms:modified>
</cp:coreProperties>
</file>