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  <p:sldMasterId id="2147483684" r:id="rId3"/>
  </p:sldMasterIdLst>
  <p:notesMasterIdLst>
    <p:notesMasterId r:id="rId32"/>
  </p:notesMasterIdLst>
  <p:sldIdLst>
    <p:sldId id="256" r:id="rId4"/>
    <p:sldId id="295" r:id="rId5"/>
    <p:sldId id="277" r:id="rId6"/>
    <p:sldId id="280" r:id="rId7"/>
    <p:sldId id="281" r:id="rId8"/>
    <p:sldId id="278" r:id="rId9"/>
    <p:sldId id="467" r:id="rId10"/>
    <p:sldId id="461" r:id="rId11"/>
    <p:sldId id="292" r:id="rId12"/>
    <p:sldId id="460" r:id="rId13"/>
    <p:sldId id="264" r:id="rId14"/>
    <p:sldId id="265" r:id="rId15"/>
    <p:sldId id="266" r:id="rId16"/>
    <p:sldId id="267" r:id="rId17"/>
    <p:sldId id="473" r:id="rId18"/>
    <p:sldId id="474" r:id="rId19"/>
    <p:sldId id="490" r:id="rId20"/>
    <p:sldId id="488" r:id="rId21"/>
    <p:sldId id="476" r:id="rId22"/>
    <p:sldId id="287" r:id="rId23"/>
    <p:sldId id="288" r:id="rId24"/>
    <p:sldId id="286" r:id="rId25"/>
    <p:sldId id="289" r:id="rId26"/>
    <p:sldId id="290" r:id="rId27"/>
    <p:sldId id="469" r:id="rId28"/>
    <p:sldId id="470" r:id="rId29"/>
    <p:sldId id="471" r:id="rId30"/>
    <p:sldId id="472" r:id="rId31"/>
  </p:sldIdLst>
  <p:sldSz cx="12192000" cy="6858000"/>
  <p:notesSz cx="6797675" cy="9928225"/>
  <p:embeddedFontLst>
    <p:embeddedFont>
      <p:font typeface="MingLiu" panose="02020509000000000000" pitchFamily="49" charset="-120"/>
      <p:regular r:id="rId33"/>
    </p:embeddedFont>
    <p:embeddedFont>
      <p:font typeface="PMingLiu" panose="02020500000000000000" pitchFamily="18" charset="-120"/>
      <p:regular r:id="rId34"/>
    </p:embeddedFont>
    <p:embeddedFont>
      <p:font typeface="Microsoft JhengHei Light" panose="020B0304030504040204" pitchFamily="34" charset="-120"/>
      <p:regular r:id="rId35"/>
    </p:embeddedFont>
    <p:embeddedFont>
      <p:font typeface="Microsoft YaHei" panose="020B0503020204020204" pitchFamily="34" charset="-122"/>
      <p:regular r:id="rId36"/>
      <p:bold r:id="rId37"/>
    </p:embeddedFont>
    <p:embeddedFont>
      <p:font typeface="Palatino Linotype" panose="02040502050505030304" pitchFamily="18" charset="0"/>
      <p:regular r:id="rId38"/>
      <p:bold r:id="rId39"/>
      <p:italic r:id="rId40"/>
      <p:boldItalic r:id="rId41"/>
    </p:embeddedFont>
    <p:embeddedFont>
      <p:font typeface="Wingdings 2" panose="05020102010507070707" pitchFamily="18" charset="2"/>
      <p:regular r:id="rId42"/>
    </p:embeddedFont>
    <p:embeddedFont>
      <p:font typeface="細明體" panose="02020509000000000000" pitchFamily="49" charset="-120"/>
      <p:regular r:id="rId43"/>
    </p:embeddedFont>
    <p:embeddedFont>
      <p:font typeface="微軟正黑體" panose="020B0604030504040204" pitchFamily="34" charset="-120"/>
      <p:regular r:id="rId44"/>
      <p:bold r:id="rId45"/>
    </p:embeddedFont>
    <p:embeddedFont>
      <p:font typeface="微軟正黑體" panose="020B0604030504040204" pitchFamily="34" charset="-120"/>
      <p:regular r:id="rId44"/>
      <p:bold r:id="rId45"/>
    </p:embeddedFont>
    <p:embeddedFont>
      <p:font typeface="新細明體" panose="02020500000000000000" pitchFamily="18" charset="-12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h6ib7d1AcpoqloTL0PVocX3Zq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44315F-67DE-470E-8131-3C072A767BAE}">
  <a:tblStyle styleId="{F744315F-67DE-470E-8131-3C072A767BAE}" styleName="Table_0">
    <a:wholeTbl>
      <a:tcTxStyle b="off" i="off">
        <a:font>
          <a:latin typeface="Palatino Linotype"/>
          <a:ea typeface="Palatino Linotype"/>
          <a:cs typeface="Palatino Linotype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BFFF2A-02C1-43E9-8F67-F00DBA2AC91D}" styleName="Table_1">
    <a:wholeTbl>
      <a:tcTxStyle b="off" i="off">
        <a:font>
          <a:latin typeface="Palatino Linotype"/>
          <a:ea typeface="Palatino Linotype"/>
          <a:cs typeface="Palatino Linotype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B52036-667A-4148-BC02-89E172760F0C}" styleName="Table_2">
    <a:wholeTbl>
      <a:tcTxStyle b="off" i="off">
        <a:font>
          <a:latin typeface="Palatino Linotype"/>
          <a:ea typeface="Palatino Linotype"/>
          <a:cs typeface="Palatino Linotyp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E7"/>
          </a:solidFill>
        </a:fill>
      </a:tcStyle>
    </a:wholeTbl>
    <a:band1H>
      <a:tcTxStyle/>
      <a:tcStyle>
        <a:tcBdr/>
        <a:fill>
          <a:solidFill>
            <a:srgbClr val="CFDE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E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22"/>
    <p:restoredTop sz="96405"/>
  </p:normalViewPr>
  <p:slideViewPr>
    <p:cSldViewPr snapToGrid="0">
      <p:cViewPr varScale="1">
        <p:scale>
          <a:sx n="100" d="100"/>
          <a:sy n="100" d="100"/>
        </p:scale>
        <p:origin x="144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49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0029627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253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5405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0463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8355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7611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1" name="Google Shape;251;p1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8793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TW" smtClean="0">
                <a:solidFill>
                  <a:prstClr val="black"/>
                </a:solidFill>
              </a:rPr>
              <a:pPr/>
              <a:t>20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96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TW" smtClean="0">
                <a:solidFill>
                  <a:prstClr val="black"/>
                </a:solidFill>
              </a:rPr>
              <a:pPr/>
              <a:t>21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97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TW" smtClean="0">
                <a:solidFill>
                  <a:prstClr val="black"/>
                </a:solidFill>
              </a:rPr>
              <a:pPr/>
              <a:t>22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13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TW" smtClean="0">
                <a:solidFill>
                  <a:prstClr val="black"/>
                </a:solidFill>
              </a:rPr>
              <a:pPr/>
              <a:t>23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9884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373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0550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457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0800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133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9328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81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28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5" name="Google Shape;25;p28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gradFill>
              <a:gsLst>
                <a:gs pos="0">
                  <a:srgbClr val="DCE5A3"/>
                </a:gs>
                <a:gs pos="50000">
                  <a:srgbClr val="D6E095"/>
                </a:gs>
                <a:gs pos="100000">
                  <a:srgbClr val="D4DF8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cxnSp>
          <p:nvCxnSpPr>
            <p:cNvPr id="26" name="Google Shape;26;p28"/>
            <p:cNvCxnSpPr/>
            <p:nvPr/>
          </p:nvCxnSpPr>
          <p:spPr>
            <a:xfrm>
              <a:off x="0" y="620889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7" name="Google Shape;27;p28"/>
          <p:cNvCxnSpPr/>
          <p:nvPr/>
        </p:nvCxnSpPr>
        <p:spPr>
          <a:xfrm rot="10800000" flipH="1">
            <a:off x="3048" y="5937956"/>
            <a:ext cx="8241" cy="56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28"/>
          <p:cNvCxnSpPr/>
          <p:nvPr/>
        </p:nvCxnSpPr>
        <p:spPr>
          <a:xfrm rot="10800000" flipH="1">
            <a:off x="3048" y="5937956"/>
            <a:ext cx="8241" cy="56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29;p28"/>
          <p:cNvSpPr txBox="1"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icrosoft JhengHei"/>
              <a:buNone/>
              <a:defRPr sz="5600" b="1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body" idx="1"/>
          </p:nvPr>
        </p:nvSpPr>
        <p:spPr>
          <a:xfrm rot="5400000">
            <a:off x="3901440" y="-1356360"/>
            <a:ext cx="438912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>
            <a:spLocks noGrp="1"/>
          </p:cNvSpPr>
          <p:nvPr>
            <p:ph type="title"/>
          </p:nvPr>
        </p:nvSpPr>
        <p:spPr>
          <a:xfrm rot="5400000">
            <a:off x="7604919" y="2148684"/>
            <a:ext cx="52117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body" idx="1"/>
          </p:nvPr>
        </p:nvSpPr>
        <p:spPr>
          <a:xfrm rot="5400000">
            <a:off x="2016919" y="-492917"/>
            <a:ext cx="5211763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矩形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cxnSp>
          <p:nvCxnSpPr>
            <p:cNvPr id="7" name="直線接點​​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接點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kumimoji="0" lang="zh-TW" altLang="en-US" noProof="0" dirty="0"/>
          </a:p>
        </p:txBody>
      </p:sp>
      <p:sp>
        <p:nvSpPr>
          <p:cNvPr id="30" name="日期預留位置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9" name="頁尾預留位置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27" name="投影片編號預留位置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899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9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12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0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內容預留位置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5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0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29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4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1" name="手繪多邊形​​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9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32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86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矩形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TW" altLang="en-US" sz="1800" kern="1200" dirty="0">
                <a:solidFill>
                  <a:prstClr val="black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cxnSp>
          <p:nvCxnSpPr>
            <p:cNvPr id="7" name="直線接點​​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接點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kumimoji="0" lang="zh-TW" altLang="en-US" noProof="0" dirty="0"/>
          </a:p>
        </p:txBody>
      </p:sp>
      <p:sp>
        <p:nvSpPr>
          <p:cNvPr id="30" name="日期預留位置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7CE72A60-AC7F-4E06-A289-770B9E50B34C}" type="datetime2">
              <a:rPr lang="zh-TW" altLang="en-US" smtClean="0">
                <a:solidFill>
                  <a:prstClr val="black"/>
                </a:solidFill>
              </a:rPr>
              <a:pPr/>
              <a:t>2025年1月17日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9" name="頁尾預留位置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27" name="投影片編號預留位置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55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5037F3-78BA-4A23-A665-F0AE12F6789F}" type="datetime2">
              <a:rPr lang="zh-TW" altLang="en-US" smtClean="0">
                <a:solidFill>
                  <a:prstClr val="black"/>
                </a:solidFill>
              </a:rPr>
              <a:pPr/>
              <a:t>2025年1月17日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71A6C0-0915-4F0A-9AB6-1EF79CF138AE}" type="datetime2">
              <a:rPr lang="zh-TW" altLang="en-US" smtClean="0">
                <a:solidFill>
                  <a:prstClr val="black"/>
                </a:solidFill>
              </a:rPr>
              <a:pPr/>
              <a:t>2025年1月17日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91F161DE-CD97-4D6E-BCEC-16C1B574BEC2}" type="datetime2">
              <a:rPr lang="zh-TW" altLang="en-US" smtClean="0">
                <a:solidFill>
                  <a:prstClr val="black"/>
                </a:solidFill>
              </a:rPr>
              <a:pPr/>
              <a:t>2025年1月17日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>
                <a:solidFill>
                  <a:prstClr val="black"/>
                </a:solidFill>
              </a:rPr>
              <a:t>新增頁尾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內容預留位置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2A5690-FD19-44E8-BD9D-2A99C2A18E57}" type="datetime2">
              <a:rPr lang="zh-TW" altLang="en-US" smtClean="0">
                <a:solidFill>
                  <a:prstClr val="black"/>
                </a:solidFill>
              </a:rPr>
              <a:pPr/>
              <a:t>2025年1月17日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8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CE1655-D9F8-42C8-A241-D444509B4A16}" type="datetime2">
              <a:rPr lang="zh-TW" altLang="en-US" smtClean="0">
                <a:solidFill>
                  <a:prstClr val="black"/>
                </a:solidFill>
              </a:rPr>
              <a:pPr/>
              <a:t>2025年1月17日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80EFC1-9769-48A0-8DD8-4AD845418FC5}" type="datetime2">
              <a:rPr lang="zh-TW" altLang="en-US" smtClean="0">
                <a:solidFill>
                  <a:prstClr val="black"/>
                </a:solidFill>
              </a:rPr>
              <a:pPr/>
              <a:t>2025年1月17日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icrosoft JhengHei"/>
              <a:buNone/>
              <a:defRPr sz="5600" b="1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644A1E8-E02D-48E7-9ADF-2C6791A8550B}" type="datetime2">
              <a:rPr lang="zh-TW" altLang="en-US" smtClean="0">
                <a:solidFill>
                  <a:prstClr val="black"/>
                </a:solidFill>
              </a:rPr>
              <a:pPr/>
              <a:t>2025年1月17日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TW" altLang="en-US" sz="1800" kern="1200" dirty="0">
              <a:solidFill>
                <a:prstClr val="white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TW" altLang="en-US" sz="1800" kern="1200" dirty="0">
              <a:solidFill>
                <a:prstClr val="white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DC751228-D46D-4EA2-8652-B44B1E4773DC}" type="datetime2">
              <a:rPr lang="zh-TW" altLang="en-US" smtClean="0">
                <a:solidFill>
                  <a:prstClr val="black"/>
                </a:solidFill>
              </a:rPr>
              <a:pPr/>
              <a:t>2025年1月17日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>
                <a:solidFill>
                  <a:prstClr val="black"/>
                </a:solidFill>
              </a:rPr>
              <a:t>新增頁尾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>
              <a:buClrTx/>
              <a:buFontTx/>
              <a:buNone/>
            </a:pPr>
            <a:endParaRPr lang="zh-TW" altLang="en-US" sz="1800" kern="1200" dirty="0">
              <a:solidFill>
                <a:prstClr val="black"/>
              </a:solidFill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1" name="手繪多邊形​​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>
              <a:buClrTx/>
              <a:buFontTx/>
              <a:buNone/>
            </a:pPr>
            <a:endParaRPr lang="zh-TW" altLang="en-US" sz="1800" kern="1200" dirty="0">
              <a:solidFill>
                <a:prstClr val="black"/>
              </a:solidFill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8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26A555-CCBF-4F1E-BE6D-9DD7C2E88175}" type="datetime2">
              <a:rPr lang="zh-TW" altLang="en-US" smtClean="0">
                <a:solidFill>
                  <a:prstClr val="black"/>
                </a:solidFill>
              </a:rPr>
              <a:pPr/>
              <a:t>2025年1月17日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86CECD-69F2-4F9A-9673-E1A43360B5BB}" type="datetime2">
              <a:rPr lang="zh-TW" altLang="en-US" smtClean="0">
                <a:solidFill>
                  <a:prstClr val="black"/>
                </a:solidFill>
              </a:rPr>
              <a:pPr/>
              <a:t>2025年1月17日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>
                <a:latin typeface="MingLiu"/>
                <a:ea typeface="MingLiu"/>
                <a:cs typeface="MingLiu"/>
                <a:sym typeface="MingLiu"/>
              </a:defRPr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>
                <a:latin typeface="MingLiu"/>
                <a:ea typeface="MingLiu"/>
                <a:cs typeface="MingLiu"/>
                <a:sym typeface="MingLiu"/>
              </a:defRPr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>
                <a:latin typeface="MingLiu"/>
                <a:ea typeface="MingLiu"/>
                <a:cs typeface="MingLiu"/>
                <a:sym typeface="MingLiu"/>
              </a:defRPr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>
                <a:latin typeface="MingLiu"/>
                <a:ea typeface="MingLiu"/>
                <a:cs typeface="MingLiu"/>
                <a:sym typeface="MingLiu"/>
              </a:defRPr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>
                <a:latin typeface="MingLiu"/>
                <a:ea typeface="MingLiu"/>
                <a:cs typeface="MingLiu"/>
                <a:sym typeface="MingLiu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>
                <a:latin typeface="MingLiu"/>
                <a:ea typeface="MingLiu"/>
                <a:cs typeface="MingLiu"/>
                <a:sym typeface="MingLiu"/>
              </a:defRPr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>
                <a:latin typeface="MingLiu"/>
                <a:ea typeface="MingLiu"/>
                <a:cs typeface="MingLiu"/>
                <a:sym typeface="MingLiu"/>
              </a:defRPr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>
                <a:latin typeface="MingLiu"/>
                <a:ea typeface="MingLiu"/>
                <a:cs typeface="MingLiu"/>
                <a:sym typeface="MingLiu"/>
              </a:defRPr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>
                <a:latin typeface="MingLiu"/>
                <a:ea typeface="MingLiu"/>
                <a:cs typeface="MingLiu"/>
                <a:sym typeface="MingLiu"/>
              </a:defRPr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>
                <a:latin typeface="MingLiu"/>
                <a:ea typeface="MingLiu"/>
                <a:cs typeface="MingLiu"/>
                <a:sym typeface="MingLiu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Microsoft JhengHe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2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3"/>
          </p:nvPr>
        </p:nvSpPr>
        <p:spPr>
          <a:xfrm>
            <a:off x="6193368" y="1859758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4"/>
          </p:nvPr>
        </p:nvSpPr>
        <p:spPr>
          <a:xfrm>
            <a:off x="6193368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Microsoft JhengHei"/>
              <a:buNone/>
              <a:defRPr sz="5000" b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icrosoft JhengHei"/>
              <a:buNone/>
              <a:defRPr sz="2600" b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1"/>
          </p:nvPr>
        </p:nvSpPr>
        <p:spPr>
          <a:xfrm>
            <a:off x="4766733" y="1676400"/>
            <a:ext cx="681566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/>
          <p:nvPr/>
        </p:nvSpPr>
        <p:spPr>
          <a:xfrm rot="-10380000" flipH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80" name="Google Shape;80;p36"/>
          <p:cNvSpPr/>
          <p:nvPr/>
        </p:nvSpPr>
        <p:spPr>
          <a:xfrm rot="-10380000" flipH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81" name="Google Shape;81;p36"/>
          <p:cNvSpPr txBox="1"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icrosoft JhengHe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 descr="要新增影像的空白預留位置。按一下預留位置，然後選取您要新增的影像"/>
          <p:cNvSpPr>
            <a:spLocks noGrp="1"/>
          </p:cNvSpPr>
          <p:nvPr>
            <p:ph type="pic" idx="2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36"/>
          <p:cNvSpPr txBox="1">
            <a:spLocks noGrp="1"/>
          </p:cNvSpPr>
          <p:nvPr>
            <p:ph type="body" idx="1"/>
          </p:nvPr>
        </p:nvSpPr>
        <p:spPr>
          <a:xfrm>
            <a:off x="812800" y="2828785"/>
            <a:ext cx="29464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MingLiu"/>
              <a:buNone/>
              <a:defRPr sz="1300">
                <a:latin typeface="MingLiu"/>
                <a:ea typeface="MingLiu"/>
                <a:cs typeface="MingLiu"/>
                <a:sym typeface="MingLiu"/>
              </a:defRPr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6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sldNum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7" name="Google Shape;87;p36"/>
          <p:cNvSpPr/>
          <p:nvPr/>
        </p:nvSpPr>
        <p:spPr>
          <a:xfrm rot="10800000" flipH="1">
            <a:off x="-12700" y="5816600"/>
            <a:ext cx="1221740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668F1B">
                  <a:alpha val="44705"/>
                </a:srgbClr>
              </a:gs>
              <a:gs pos="100000">
                <a:srgbClr val="CAE00E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88" name="Google Shape;88;p36"/>
          <p:cNvSpPr/>
          <p:nvPr/>
        </p:nvSpPr>
        <p:spPr>
          <a:xfrm rot="10800000" flipH="1">
            <a:off x="5842000" y="6219826"/>
            <a:ext cx="63500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9A719">
                  <a:alpha val="29803"/>
                </a:srgbClr>
              </a:gs>
              <a:gs pos="80000">
                <a:srgbClr val="80B814">
                  <a:alpha val="44705"/>
                </a:srgbClr>
              </a:gs>
              <a:gs pos="100000">
                <a:srgbClr val="80B81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7"/>
          <p:cNvGrpSpPr/>
          <p:nvPr/>
        </p:nvGrpSpPr>
        <p:grpSpPr>
          <a:xfrm>
            <a:off x="-42731" y="-16113"/>
            <a:ext cx="12264340" cy="6888627"/>
            <a:chOff x="-13703" y="-30627"/>
            <a:chExt cx="12264340" cy="6888627"/>
          </a:xfrm>
        </p:grpSpPr>
        <p:sp>
          <p:nvSpPr>
            <p:cNvPr id="11" name="Google Shape;11;p27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grpSp>
          <p:nvGrpSpPr>
            <p:cNvPr id="12" name="Google Shape;12;p27"/>
            <p:cNvGrpSpPr/>
            <p:nvPr/>
          </p:nvGrpSpPr>
          <p:grpSpPr>
            <a:xfrm>
              <a:off x="-13703" y="-30627"/>
              <a:ext cx="12264340" cy="1086266"/>
              <a:chOff x="-39059" y="-16113"/>
              <a:chExt cx="12264340" cy="1086266"/>
            </a:xfrm>
          </p:grpSpPr>
          <p:sp>
            <p:nvSpPr>
              <p:cNvPr id="13" name="Google Shape;13;p27"/>
              <p:cNvSpPr/>
              <p:nvPr/>
            </p:nvSpPr>
            <p:spPr>
              <a:xfrm>
                <a:off x="-12700" y="-7144"/>
                <a:ext cx="12217400" cy="10414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656" extrusionOk="0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rgbClr val="668F1B">
                      <a:alpha val="44705"/>
                    </a:srgbClr>
                  </a:gs>
                  <a:gs pos="100000">
                    <a:srgbClr val="CAE00E">
                      <a:alpha val="54901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" name="Google Shape;14;p27"/>
              <p:cNvSpPr/>
              <p:nvPr/>
            </p:nvSpPr>
            <p:spPr>
              <a:xfrm>
                <a:off x="5842000" y="-7144"/>
                <a:ext cx="6350000" cy="638175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595" extrusionOk="0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A719">
                      <a:alpha val="29803"/>
                    </a:srgbClr>
                  </a:gs>
                  <a:gs pos="80000">
                    <a:srgbClr val="80B814">
                      <a:alpha val="44705"/>
                    </a:srgbClr>
                  </a:gs>
                  <a:gs pos="100000">
                    <a:srgbClr val="80B814">
                      <a:alpha val="44705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grpSp>
            <p:nvGrpSpPr>
              <p:cNvPr id="15" name="Google Shape;15;p27"/>
              <p:cNvGrpSpPr/>
              <p:nvPr/>
            </p:nvGrpSpPr>
            <p:grpSpPr>
              <a:xfrm>
                <a:off x="-39059" y="-16113"/>
                <a:ext cx="12264340" cy="1086266"/>
                <a:chOff x="-29322" y="-1971"/>
                <a:chExt cx="9198255" cy="1086266"/>
              </a:xfrm>
            </p:grpSpPr>
            <p:sp>
              <p:nvSpPr>
                <p:cNvPr id="16" name="Google Shape;16;p27"/>
                <p:cNvSpPr/>
                <p:nvPr/>
              </p:nvSpPr>
              <p:spPr>
                <a:xfrm rot="-164308">
                  <a:off x="-19045" y="216550"/>
                  <a:ext cx="9163050" cy="64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055" extrusionOk="0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75" cap="flat" cmpd="sng">
                  <a:solidFill>
                    <a:srgbClr val="A8B53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MingLiu"/>
                    <a:ea typeface="MingLiu"/>
                    <a:cs typeface="MingLiu"/>
                    <a:sym typeface="MingLiu"/>
                  </a:endParaRPr>
                </a:p>
              </p:txBody>
            </p:sp>
            <p:sp>
              <p:nvSpPr>
                <p:cNvPr id="17" name="Google Shape;17;p27"/>
                <p:cNvSpPr/>
                <p:nvPr/>
              </p:nvSpPr>
              <p:spPr>
                <a:xfrm rot="-164308">
                  <a:off x="-14309" y="290003"/>
                  <a:ext cx="9175812" cy="53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6" h="854" extrusionOk="0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MingLiu"/>
                    <a:ea typeface="MingLiu"/>
                    <a:cs typeface="MingLiu"/>
                    <a:sym typeface="MingLiu"/>
                  </a:endParaRPr>
                </a:p>
              </p:txBody>
            </p:sp>
          </p:grpSp>
        </p:grpSp>
      </p:grpSp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Microsoft JhengHei"/>
              <a:buNone/>
              <a:defRPr sz="50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rgbClr val="2A4F1C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rgbClr val="455C19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626A1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017058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215D6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66684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tino Linotype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矩形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手繪多邊形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29" name="手繪多邊形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grpSp>
            <p:nvGrpSpPr>
              <p:cNvPr id="31" name="群組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手繪多邊形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細明體" panose="02020509000000000000" pitchFamily="49" charset="-120"/>
                    <a:ea typeface="細明體" panose="02020509000000000000" pitchFamily="49" charset="-120"/>
                    <a:cs typeface="+mn-cs"/>
                  </a:endParaRPr>
                </a:p>
              </p:txBody>
            </p:sp>
            <p:sp>
              <p:nvSpPr>
                <p:cNvPr id="33" name="手繪多邊形​​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細明體" panose="02020509000000000000" pitchFamily="49" charset="-120"/>
                    <a:ea typeface="細明體" panose="02020509000000000000" pitchFamily="49" charset="-120"/>
                    <a:cs typeface="+mn-cs"/>
                  </a:endParaRPr>
                </a:p>
              </p:txBody>
            </p:sp>
          </p:grpSp>
        </p:grpSp>
      </p:grpSp>
      <p:sp>
        <p:nvSpPr>
          <p:cNvPr id="9" name="標題預留位置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30" name="文字預留位置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zh-TW" altLang="en-US" noProof="0" dirty="0"/>
              <a:t>按一下以編輯母片文字樣式</a:t>
            </a:r>
          </a:p>
          <a:p>
            <a:pPr lvl="1" rtl="0" eaLnBrk="1" latinLnBrk="0" hangingPunct="1"/>
            <a:r>
              <a:rPr lang="zh-TW" altLang="en-US" noProof="0" dirty="0"/>
              <a:t>第二層</a:t>
            </a:r>
          </a:p>
          <a:p>
            <a:pPr lvl="2" rtl="0" eaLnBrk="1" latinLnBrk="0" hangingPunct="1"/>
            <a:r>
              <a:rPr lang="zh-TW" altLang="en-US" noProof="0" dirty="0"/>
              <a:t>第三層</a:t>
            </a:r>
          </a:p>
          <a:p>
            <a:pPr lvl="3" rtl="0" eaLnBrk="1" latinLnBrk="0" hangingPunct="1"/>
            <a:r>
              <a:rPr lang="zh-TW" altLang="en-US" noProof="0" dirty="0"/>
              <a:t>第四層</a:t>
            </a:r>
          </a:p>
          <a:p>
            <a:pPr lvl="4" rtl="0" eaLnBrk="1" latinLnBrk="0" hangingPunct="1"/>
            <a:r>
              <a:rPr lang="zh-TW" altLang="en-US" noProof="0" dirty="0"/>
              <a:t>第五層</a:t>
            </a:r>
          </a:p>
        </p:txBody>
      </p:sp>
      <p:sp>
        <p:nvSpPr>
          <p:cNvPr id="10" name="日期預留位置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22" name="頁尾預留位置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8" name="投影片編號預留位置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27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矩形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TW" altLang="en-US" sz="1800" kern="1200" dirty="0">
                <a:solidFill>
                  <a:prstClr val="white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手繪多邊形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>
                  <a:buClrTx/>
                  <a:buFontTx/>
                  <a:buNone/>
                </a:pPr>
                <a:endParaRPr lang="zh-TW" altLang="en-US" sz="1800" kern="1200" dirty="0">
                  <a:solidFill>
                    <a:prstClr val="black"/>
                  </a:solidFill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29" name="手繪多邊形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>
                  <a:buClrTx/>
                  <a:buFontTx/>
                  <a:buNone/>
                </a:pPr>
                <a:endParaRPr lang="zh-TW" altLang="en-US" sz="1800" kern="1200" dirty="0">
                  <a:solidFill>
                    <a:prstClr val="black"/>
                  </a:solidFill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grpSp>
            <p:nvGrpSpPr>
              <p:cNvPr id="31" name="群組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手繪多邊形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>
                    <a:buClrTx/>
                    <a:buFontTx/>
                    <a:buNone/>
                  </a:pPr>
                  <a:endParaRPr lang="zh-TW" altLang="en-US" sz="1800" kern="1200" dirty="0">
                    <a:solidFill>
                      <a:prstClr val="black"/>
                    </a:solidFill>
                    <a:latin typeface="細明體" panose="02020509000000000000" pitchFamily="49" charset="-120"/>
                    <a:ea typeface="細明體" panose="02020509000000000000" pitchFamily="49" charset="-120"/>
                  </a:endParaRPr>
                </a:p>
              </p:txBody>
            </p:sp>
            <p:sp>
              <p:nvSpPr>
                <p:cNvPr id="33" name="手繪多邊形​​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>
                    <a:buClrTx/>
                    <a:buFontTx/>
                    <a:buNone/>
                  </a:pPr>
                  <a:endParaRPr lang="zh-TW" altLang="en-US" sz="1800" kern="1200" dirty="0">
                    <a:solidFill>
                      <a:prstClr val="black"/>
                    </a:solidFill>
                    <a:latin typeface="細明體" panose="02020509000000000000" pitchFamily="49" charset="-120"/>
                    <a:ea typeface="細明體" panose="02020509000000000000" pitchFamily="49" charset="-120"/>
                  </a:endParaRPr>
                </a:p>
              </p:txBody>
            </p:sp>
          </p:grpSp>
        </p:grpSp>
      </p:grpSp>
      <p:sp>
        <p:nvSpPr>
          <p:cNvPr id="9" name="標題預留位置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30" name="文字預留位置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zh-TW" altLang="en-US" noProof="0" dirty="0"/>
              <a:t>按一下以編輯母片文字樣式</a:t>
            </a:r>
          </a:p>
          <a:p>
            <a:pPr lvl="1" rtl="0" eaLnBrk="1" latinLnBrk="0" hangingPunct="1"/>
            <a:r>
              <a:rPr lang="zh-TW" altLang="en-US" noProof="0" dirty="0"/>
              <a:t>第二層</a:t>
            </a:r>
          </a:p>
          <a:p>
            <a:pPr lvl="2" rtl="0" eaLnBrk="1" latinLnBrk="0" hangingPunct="1"/>
            <a:r>
              <a:rPr lang="zh-TW" altLang="en-US" noProof="0" dirty="0"/>
              <a:t>第三層</a:t>
            </a:r>
          </a:p>
          <a:p>
            <a:pPr lvl="3" rtl="0" eaLnBrk="1" latinLnBrk="0" hangingPunct="1"/>
            <a:r>
              <a:rPr lang="zh-TW" altLang="en-US" noProof="0" dirty="0"/>
              <a:t>第四層</a:t>
            </a:r>
          </a:p>
          <a:p>
            <a:pPr lvl="4" rtl="0" eaLnBrk="1" latinLnBrk="0" hangingPunct="1"/>
            <a:r>
              <a:rPr lang="zh-TW" altLang="en-US" noProof="0" dirty="0"/>
              <a:t>第五層</a:t>
            </a:r>
          </a:p>
        </p:txBody>
      </p:sp>
      <p:sp>
        <p:nvSpPr>
          <p:cNvPr id="10" name="日期預留位置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>
              <a:buClrTx/>
              <a:buFontTx/>
              <a:buNone/>
            </a:pPr>
            <a:fld id="{DED0ABCE-815C-4D8A-A86C-338FA6D1E676}" type="datetime2">
              <a:rPr lang="zh-TW" altLang="en-US" kern="1200" smtClean="0">
                <a:solidFill>
                  <a:prstClr val="black"/>
                </a:solidFill>
              </a:rPr>
              <a:pPr>
                <a:buClrTx/>
                <a:buFontTx/>
                <a:buNone/>
              </a:pPr>
              <a:t>2025年1月17日</a:t>
            </a:fld>
            <a:endParaRPr lang="zh-TW" altLang="en-US" kern="1200" dirty="0">
              <a:solidFill>
                <a:prstClr val="black"/>
              </a:solidFill>
            </a:endParaRPr>
          </a:p>
        </p:txBody>
      </p:sp>
      <p:sp>
        <p:nvSpPr>
          <p:cNvPr id="22" name="頁尾預留位置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>
              <a:buClrTx/>
              <a:buFontTx/>
              <a:buNone/>
            </a:pPr>
            <a:r>
              <a:rPr lang="zh-TW" altLang="en-US" kern="1200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18" name="投影片編號預留位置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>
              <a:buClrTx/>
              <a:buFontTx/>
              <a:buNone/>
            </a:pPr>
            <a:fld id="{401CF334-2D5C-4859-84A6-CA7E6E43FAEB}" type="slidenum">
              <a:rPr lang="en-US" altLang="zh-TW" kern="1200" smtClean="0">
                <a:solidFill>
                  <a:prstClr val="black"/>
                </a:solidFill>
              </a:rPr>
              <a:pPr>
                <a:buClrTx/>
                <a:buFontTx/>
                <a:buNone/>
              </a:pPr>
              <a:t>‹#›</a:t>
            </a:fld>
            <a:endParaRPr lang="zh-TW" altLang="en-US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551541" y="899884"/>
            <a:ext cx="11038985" cy="689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lvl="0" algn="l">
              <a:buSzPts val="4000"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114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年第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2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梯次科研創業計畫個案構想書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(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拔尖案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)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107" name="Google Shape;107;p1"/>
          <p:cNvSpPr txBox="1">
            <a:spLocks noGrp="1"/>
          </p:cNvSpPr>
          <p:nvPr>
            <p:ph type="subTitle" idx="1"/>
          </p:nvPr>
        </p:nvSpPr>
        <p:spPr>
          <a:xfrm>
            <a:off x="5602514" y="4592879"/>
            <a:ext cx="5988012" cy="141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85"/>
              <a:buNone/>
            </a:pPr>
            <a:r>
              <a:rPr lang="zh-TW" sz="23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申請機構：國立○○大學</a:t>
            </a:r>
            <a:endParaRPr sz="2300" b="1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/>
              <a:sym typeface="PMingLi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85"/>
              <a:buNone/>
            </a:pPr>
            <a:r>
              <a:rPr lang="zh-TW" sz="23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個案計畫主持人：○○○教授/○○○○系</a:t>
            </a:r>
            <a:endParaRPr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85"/>
              <a:buNone/>
            </a:pPr>
            <a:r>
              <a:rPr lang="zh-TW" sz="23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        共同主持人：○○○教授/○○○○系</a:t>
            </a:r>
            <a:endParaRPr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85"/>
              <a:buNone/>
            </a:pPr>
            <a:endParaRPr sz="2300" b="1" dirty="0">
              <a:solidFill>
                <a:schemeClr val="dk2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555605" y="232865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MingLiu"/>
              <a:buNone/>
            </a:pPr>
            <a:r>
              <a:rPr lang="zh-TW" sz="5000" b="1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○○○○○○○○○○○○○○</a:t>
            </a:r>
            <a:endParaRPr sz="5000" b="1" i="0" u="none" strike="noStrike" cap="none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/>
              <a:sym typeface="PMingLiu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MingLiu"/>
              <a:buNone/>
            </a:pPr>
            <a:r>
              <a:rPr lang="zh-TW" sz="5000" b="1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○○個案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8864165" y="6277428"/>
            <a:ext cx="2340863" cy="5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R="45720" lvl="0">
              <a:buClr>
                <a:srgbClr val="626A19"/>
              </a:buClr>
              <a:buSzPts val="2375"/>
            </a:pPr>
            <a:r>
              <a:rPr lang="zh-TW" sz="25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11</a:t>
            </a:r>
            <a:r>
              <a:rPr lang="en-US" alt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4</a:t>
            </a:r>
            <a:r>
              <a:rPr 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年</a:t>
            </a:r>
            <a:r>
              <a:rPr lang="zh-TW" altLang="en-US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新細明體" panose="02020500000000000000" pitchFamily="18" charset="-120"/>
              </a:rPr>
              <a:t>○</a:t>
            </a:r>
            <a:r>
              <a:rPr 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月</a:t>
            </a:r>
            <a:r>
              <a:rPr lang="zh-TW" altLang="en-US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新細明體" panose="02020500000000000000" pitchFamily="18" charset="-120"/>
              </a:rPr>
              <a:t>○</a:t>
            </a:r>
            <a:r>
              <a:rPr 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日</a:t>
            </a:r>
            <a:endParaRPr sz="2500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3922657" y="6367679"/>
            <a:ext cx="4296751" cy="400069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本範本一、二兩項，</a:t>
            </a:r>
            <a:r>
              <a:rPr lang="zh-TW" altLang="zh-TW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請勿超過</a:t>
            </a:r>
            <a:r>
              <a:rPr lang="en-US" altLang="zh-TW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30</a:t>
            </a:r>
            <a:r>
              <a:rPr lang="zh-TW" altLang="zh-TW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 err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25400" y="4997912"/>
            <a:ext cx="4965700" cy="1200288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本計畫是否同時有其他單位提供補助項目</a:t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□否；□是，請於「個案經費表」揭露說明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是否曾執行與本計畫相關各部會研究計畫</a:t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□否；□是，請填寫「相關計畫補助狀況」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D234B9AF-66A6-4FF4-96D8-A38DEC31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972800" cy="11430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kumimoji="1" lang="zh-TW" altLang="en-US" sz="2500" b="1" dirty="0"/>
              <a:t>商業模式匯總</a:t>
            </a:r>
            <a:r>
              <a:rPr kumimoji="1" lang="zh-TW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（各團隊</a:t>
            </a:r>
            <a:r>
              <a:rPr kumimoji="1"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必填，新藥團隊選填</a:t>
            </a:r>
            <a:r>
              <a:rPr kumimoji="1" lang="zh-TW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）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B0B1832E-5088-48AB-B44B-4200634044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5325" y="1280846"/>
          <a:ext cx="10801350" cy="51933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580">
                  <a:extLst>
                    <a:ext uri="{9D8B030D-6E8A-4147-A177-3AD203B41FA5}">
                      <a16:colId xmlns:a16="http://schemas.microsoft.com/office/drawing/2014/main" val="54236046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54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Partners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（關鍵合作夥伴）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Activities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（關鍵活動）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Value Proposition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（價值主張）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Relationships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（顧客關係）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Segments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（目標客層）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000">
                <a:tc rowSpan="3">
                  <a:txBody>
                    <a:bodyPr/>
                    <a:lstStyle/>
                    <a:p>
                      <a:pPr marL="198000" indent="-198000">
                        <a:buAutoNum type="arabicPeriod"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8000" indent="-198000">
                        <a:buAutoNum type="arabicPeriod"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0"/>
                      <a:endParaRPr lang="en-US" altLang="zh-TW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931"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Resources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（關鍵資源）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Channels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（通路）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09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94158"/>
                  </a:ext>
                </a:extLst>
              </a:tr>
              <a:tr h="46495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Cost Structure 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（成本結構）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Revenue Streams 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（收益流）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7935">
                <a:tc gridSpan="3">
                  <a:txBody>
                    <a:bodyPr/>
                    <a:lstStyle/>
                    <a:p>
                      <a:pPr algn="l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D91A48D5-ED6D-4653-B6FB-7874451BAFCA}"/>
              </a:ext>
            </a:extLst>
          </p:cNvPr>
          <p:cNvSpPr txBox="1">
            <a:spLocks/>
          </p:cNvSpPr>
          <p:nvPr/>
        </p:nvSpPr>
        <p:spPr>
          <a:xfrm>
            <a:off x="695325" y="6484413"/>
            <a:ext cx="10670979" cy="4274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.蘋方-繁 標準體"/>
              <a:buChar char="註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商業模式匯總說明（含建議撰寫順序）可參考附件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endParaRPr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5EC26EB-8D09-4CE9-B738-D7280D8C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37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  <p:graphicFrame>
        <p:nvGraphicFramePr>
          <p:cNvPr id="175" name="Google Shape;175;p9"/>
          <p:cNvGraphicFramePr/>
          <p:nvPr>
            <p:extLst>
              <p:ext uri="{D42A27DB-BD31-4B8C-83A1-F6EECF244321}">
                <p14:modId xmlns:p14="http://schemas.microsoft.com/office/powerpoint/2010/main" val="726233860"/>
              </p:ext>
            </p:extLst>
          </p:nvPr>
        </p:nvGraphicFramePr>
        <p:xfrm>
          <a:off x="609600" y="918866"/>
          <a:ext cx="10539825" cy="5121135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123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5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1117"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細項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產品目前狀況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可接受範圍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667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（競爭者）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最佳範圍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（目標）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175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產品描述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類別（小分子、胜肽、單株抗體、細胞療法等）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藥物作用標的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藥物作用機制 （mechanism of action, MOA）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175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用途與用法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適應症（如果多於一個，標明優先開發者）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目標病患族群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現有療法（包括：手術、生活型態、或替代療法）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175">
                <a:tc rowSpan="2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候選藥物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標的專一性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有效性（體外、細胞、體內實驗）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175">
                <a:tc rowSpan="2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臨床前試驗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疾病動物模式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安全性/毒性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175">
                <a:tc rowSpan="4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臨床藥理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吸收、分佈、代謝、排泄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血中半衰期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藥效（標的被活化或抑制程度）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74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蛋白質結合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Google Shape;184;p10"/>
          <p:cNvSpPr txBox="1">
            <a:spLocks noGrp="1"/>
          </p:cNvSpPr>
          <p:nvPr>
            <p:ph type="title"/>
          </p:nvPr>
        </p:nvSpPr>
        <p:spPr>
          <a:xfrm>
            <a:off x="609600" y="301925"/>
            <a:ext cx="10972800" cy="6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</a:pP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Target Product Profile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/2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藥類填寫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sp>
        <p:nvSpPr>
          <p:cNvPr id="182" name="Google Shape;182;p10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  <p:graphicFrame>
        <p:nvGraphicFramePr>
          <p:cNvPr id="183" name="Google Shape;183;p10"/>
          <p:cNvGraphicFramePr/>
          <p:nvPr>
            <p:extLst>
              <p:ext uri="{D42A27DB-BD31-4B8C-83A1-F6EECF244321}">
                <p14:modId xmlns:p14="http://schemas.microsoft.com/office/powerpoint/2010/main" val="1589360511"/>
              </p:ext>
            </p:extLst>
          </p:nvPr>
        </p:nvGraphicFramePr>
        <p:xfrm>
          <a:off x="609599" y="927485"/>
          <a:ext cx="10529450" cy="5218684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123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4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628"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細項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產品目前狀況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可接受範圍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667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（競爭者）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最佳範圍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（目標）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63">
                <a:tc rowSpan="4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劑量與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投藥方式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劑量、給藥頻率等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投藥方式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劑型（excipients）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保存期限、儲存環境等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863">
                <a:tc rowSpan="2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人體安全性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與毒性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了解專一性與非專一性安全性考量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01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療效與毒性安全劑量範圍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863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法規考量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臨床發展途徑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同適應症藥品的臨床試驗前例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是否可採用孤兒藥、快速通道等快速通關路徑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863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智慧財產權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可實施性評估（freedom to operate）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新專利佈局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預期出場方式（技轉或成立新創公司）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863">
                <a:tc rowSpan="4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財務考量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物料成本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預計售價與現有療法比價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研發成本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預期投資收益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609600" y="301925"/>
            <a:ext cx="10972800" cy="6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icrosoft JhengHei"/>
              <a:buNone/>
            </a:pP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Target Product Profile 2/2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藥類填寫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  <p:graphicFrame>
        <p:nvGraphicFramePr>
          <p:cNvPr id="192" name="Google Shape;192;p11"/>
          <p:cNvGraphicFramePr/>
          <p:nvPr>
            <p:extLst>
              <p:ext uri="{D42A27DB-BD31-4B8C-83A1-F6EECF244321}">
                <p14:modId xmlns:p14="http://schemas.microsoft.com/office/powerpoint/2010/main" val="1730968920"/>
              </p:ext>
            </p:extLst>
          </p:nvPr>
        </p:nvGraphicFramePr>
        <p:xfrm>
          <a:off x="609600" y="919642"/>
          <a:ext cx="10519075" cy="5081558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123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204"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細項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產品目前狀況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最終產品規格</a:t>
                      </a:r>
                      <a:endParaRPr lang="en-US" altLang="zh-TW"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目標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)</a:t>
                      </a:r>
                      <a:endParaRPr lang="zh-TW" altLang="en-US"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競爭者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類似品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)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060"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產品描述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器材的概述，包括預期用途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04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器材的操作原理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104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器材的分類與適用的分級規定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104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新穎性能的說明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80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擬與該器材結合使用之附件、其他醫療器材與其他非醫療器材產品的描述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701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器材關鍵功能要素的概述，如其零件/組件（包括軟體，若適用）、配方、構成、功能。若適用，應包括：器材的圖示（如架構圖、照片、工程圖），應清楚指示關鍵零件/組件，包括工程圖與架構圖的充分解說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129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器材關鍵功能要素所含材料的概述，以及與人體直接或間接接觸之材料的概述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06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適應症及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使用方法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適應症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817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器材適用的病患群與病況，及其他考量，如選取病患的標準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06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使用於人體之位置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06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使用該醫療器材場所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93" name="Google Shape;193;p11"/>
          <p:cNvSpPr txBox="1">
            <a:spLocks noGrp="1"/>
          </p:cNvSpPr>
          <p:nvPr>
            <p:ph type="title"/>
          </p:nvPr>
        </p:nvSpPr>
        <p:spPr>
          <a:xfrm>
            <a:off x="609600" y="327803"/>
            <a:ext cx="10972800" cy="53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icrosoft JhengHei"/>
              <a:buNone/>
            </a:pP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Target Product Profile 1/2 醫材類填寫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sp>
        <p:nvSpPr>
          <p:cNvPr id="199" name="Google Shape;199;p1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  <p:graphicFrame>
        <p:nvGraphicFramePr>
          <p:cNvPr id="200" name="Google Shape;200;p12"/>
          <p:cNvGraphicFramePr/>
          <p:nvPr>
            <p:extLst>
              <p:ext uri="{D42A27DB-BD31-4B8C-83A1-F6EECF244321}">
                <p14:modId xmlns:p14="http://schemas.microsoft.com/office/powerpoint/2010/main" val="3483681718"/>
              </p:ext>
            </p:extLst>
          </p:nvPr>
        </p:nvGraphicFramePr>
        <p:xfrm>
          <a:off x="609599" y="918867"/>
          <a:ext cx="10529475" cy="5014426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123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3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細項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產品目前狀況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最終產品規格</a:t>
                      </a:r>
                      <a:endParaRPr lang="en-US" altLang="zh-TW"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目標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)</a:t>
                      </a:r>
                      <a:endParaRPr lang="zh-TW" altLang="en-US"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競爭者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類似品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)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100">
                <a:tc rowSpan="4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法規考量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母法-藥事法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醫療器材管理辦法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藥物優良製造準則第三編-醫療器材優良製造規範 （GMP）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醫療器材查驗登記審查準則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100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智慧財產權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自由運用程度（Freedom to Operate, FTO）分析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可專利性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預期授權成果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100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相對競爭技術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相同治療目標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相同治療原理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相同適應症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Google Shape;193;p11"/>
          <p:cNvSpPr txBox="1">
            <a:spLocks noGrp="1"/>
          </p:cNvSpPr>
          <p:nvPr>
            <p:ph type="title"/>
          </p:nvPr>
        </p:nvSpPr>
        <p:spPr>
          <a:xfrm>
            <a:off x="609600" y="327803"/>
            <a:ext cx="10972800" cy="53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icrosoft JhengHei"/>
              <a:buNone/>
            </a:pP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Target Product Profile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/2 醫材類填寫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graphicFrame>
        <p:nvGraphicFramePr>
          <p:cNvPr id="192" name="Google Shape;192;p11"/>
          <p:cNvGraphicFramePr/>
          <p:nvPr/>
        </p:nvGraphicFramePr>
        <p:xfrm>
          <a:off x="609600" y="1098056"/>
          <a:ext cx="10972800" cy="3801267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2107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0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8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6743">
                  <a:extLst>
                    <a:ext uri="{9D8B030D-6E8A-4147-A177-3AD203B41FA5}">
                      <a16:colId xmlns:a16="http://schemas.microsoft.com/office/drawing/2014/main" val="4015459054"/>
                    </a:ext>
                  </a:extLst>
                </a:gridCol>
              </a:tblGrid>
              <a:tr h="1354959"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0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關鍵技術項目</a:t>
                      </a:r>
                      <a:endParaRPr lang="en-US" altLang="zh-TW" sz="20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20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團隊現行技術進度</a:t>
                      </a:r>
                    </a:p>
                  </a:txBody>
                  <a:tcPr marL="47625" marR="476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20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本計劃預計完成之</a:t>
                      </a:r>
                      <a:endParaRPr lang="en-US" altLang="zh-TW" sz="20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20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技術</a:t>
                      </a:r>
                      <a:r>
                        <a:rPr lang="zh-TW" altLang="en-US" sz="20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目標及指標</a:t>
                      </a:r>
                      <a:endParaRPr sz="20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20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重要性說明與預估經費</a:t>
                      </a:r>
                      <a:endParaRPr sz="20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436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4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436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4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436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4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3" name="Google Shape;193;p11"/>
          <p:cNvSpPr txBox="1">
            <a:spLocks noGrp="1"/>
          </p:cNvSpPr>
          <p:nvPr>
            <p:ph type="title"/>
          </p:nvPr>
        </p:nvSpPr>
        <p:spPr>
          <a:xfrm>
            <a:off x="609600" y="327803"/>
            <a:ext cx="10972800" cy="53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Autofit/>
          </a:bodyPr>
          <a:lstStyle/>
          <a:p>
            <a:pPr marL="6858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產品化關鍵技術研發進度 </a:t>
            </a:r>
            <a:r>
              <a:rPr lang="en-US" altLang="zh-TW" sz="28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</a:t>
            </a:r>
            <a:r>
              <a:rPr lang="zh-TW" altLang="en-US" sz="28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需對應查核點項目</a:t>
            </a:r>
            <a:r>
              <a:rPr lang="en-US" altLang="zh-TW" sz="28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)</a:t>
            </a:r>
            <a:endParaRPr lang="zh-TW" altLang="en-US" sz="3200" b="1" u="none" strike="noStrike" cap="non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39D9B4B-7480-44FB-9294-60A8AD8B8165}"/>
              </a:ext>
            </a:extLst>
          </p:cNvPr>
          <p:cNvSpPr txBox="1"/>
          <p:nvPr/>
        </p:nvSpPr>
        <p:spPr>
          <a:xfrm>
            <a:off x="847997" y="5259978"/>
            <a:ext cx="10804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註：本頁應說明團隊現行所掌握之</a:t>
            </a:r>
            <a:r>
              <a:rPr lang="zh-TW" altLang="en-US" sz="18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關鍵技術進度，以及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為利研發成果商業化，本計劃預計完成之具體、可驗證之技術目標及指標，如功能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/spec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精進、產率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良率提升、完成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試驗、完成系統雛形、完成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試量產等。</a:t>
            </a:r>
            <a:endParaRPr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所列技術目標及指標應對應技術查核點。</a:t>
            </a:r>
            <a:endParaRPr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延續案應對照補充說明與前期之關鍵技術差異，以及這些差異對商業化之必要性。</a:t>
            </a:r>
            <a:endParaRPr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335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graphicFrame>
        <p:nvGraphicFramePr>
          <p:cNvPr id="192" name="Google Shape;192;p11"/>
          <p:cNvGraphicFramePr/>
          <p:nvPr/>
        </p:nvGraphicFramePr>
        <p:xfrm>
          <a:off x="609600" y="1098056"/>
          <a:ext cx="10972800" cy="3801267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4959"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0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工作項目</a:t>
                      </a:r>
                      <a:endParaRPr lang="en-US" altLang="zh-TW" sz="20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20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本計劃</a:t>
                      </a:r>
                      <a:r>
                        <a:rPr lang="zh-TW" altLang="en-US" sz="20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預計完成之成果</a:t>
                      </a:r>
                    </a:p>
                  </a:txBody>
                  <a:tcPr marL="47625" marR="476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20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重要性說明與預估經費</a:t>
                      </a:r>
                      <a:endParaRPr sz="20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436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4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436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4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436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4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3" name="Google Shape;193;p11"/>
          <p:cNvSpPr txBox="1">
            <a:spLocks noGrp="1"/>
          </p:cNvSpPr>
          <p:nvPr>
            <p:ph type="title"/>
          </p:nvPr>
        </p:nvSpPr>
        <p:spPr>
          <a:xfrm>
            <a:off x="609600" y="327803"/>
            <a:ext cx="10972800" cy="53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Autofit/>
          </a:bodyPr>
          <a:lstStyle/>
          <a:p>
            <a:pPr marL="6858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科研成果之商品化進度 </a:t>
            </a:r>
            <a:r>
              <a:rPr lang="en-US" altLang="zh-TW" sz="28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</a:t>
            </a:r>
            <a:r>
              <a:rPr lang="zh-TW" altLang="en-US" sz="28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需對應查核點項目</a:t>
            </a:r>
            <a:r>
              <a:rPr lang="en-US" altLang="zh-TW" sz="28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)</a:t>
            </a:r>
            <a:endParaRPr lang="zh-TW" altLang="en-US" sz="3200" b="1" u="none" strike="noStrike" cap="non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39D9B4B-7480-44FB-9294-60A8AD8B8165}"/>
              </a:ext>
            </a:extLst>
          </p:cNvPr>
          <p:cNvSpPr txBox="1"/>
          <p:nvPr/>
        </p:nvSpPr>
        <p:spPr>
          <a:xfrm>
            <a:off x="830578" y="5134738"/>
            <a:ext cx="10568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註：本頁應說明為利研發成果商業化，本計劃預計完成之進度，如完成多少潛在客戶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合作夥伴洽談、簽訂多少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MOU/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訂單、開發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客戶、完成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法規驗證或諮詢、完成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取證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或申請送件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、完成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智財評估、完成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參展等。</a:t>
            </a:r>
            <a:endParaRPr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所列工作項目與成果應對應商業查核點。</a:t>
            </a:r>
            <a:endParaRPr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延續案應對照補充說明與前期之工作項目差異，以及這些差異對商業化之必要性。</a:t>
            </a:r>
            <a:endParaRPr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80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0029" y="136524"/>
            <a:ext cx="10972800" cy="708102"/>
          </a:xfrm>
        </p:spPr>
        <p:txBody>
          <a:bodyPr rtlCol="0">
            <a:normAutofit fontScale="90000"/>
          </a:bodyPr>
          <a:lstStyle/>
          <a:p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四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自提查核點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拔尖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en-US" altLang="zh-TW" sz="40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</a:t>
            </a:r>
            <a:r>
              <a:rPr lang="en-US" altLang="zh-TW" sz="27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</a:t>
            </a:r>
            <a:r>
              <a:rPr lang="zh-TW" altLang="en-US" sz="27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預估申請經費總和需為個案經費表之總和</a:t>
            </a:r>
            <a:r>
              <a:rPr lang="en-US" altLang="zh-TW" sz="27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)</a:t>
            </a:r>
            <a:endParaRPr lang="zh-TW" alt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新細明體" panose="02020500000000000000" pitchFamily="18" charset="-120"/>
            </a:endParaRPr>
          </a:p>
        </p:txBody>
      </p:sp>
      <p:graphicFrame>
        <p:nvGraphicFramePr>
          <p:cNvPr id="5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176414"/>
              </p:ext>
            </p:extLst>
          </p:nvPr>
        </p:nvGraphicFramePr>
        <p:xfrm>
          <a:off x="118956" y="960438"/>
          <a:ext cx="11990664" cy="5761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920">
                  <a:extLst>
                    <a:ext uri="{9D8B030D-6E8A-4147-A177-3AD203B41FA5}">
                      <a16:colId xmlns:a16="http://schemas.microsoft.com/office/drawing/2014/main" val="2376695215"/>
                    </a:ext>
                  </a:extLst>
                </a:gridCol>
                <a:gridCol w="2690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5106">
                  <a:extLst>
                    <a:ext uri="{9D8B030D-6E8A-4147-A177-3AD203B41FA5}">
                      <a16:colId xmlns:a16="http://schemas.microsoft.com/office/drawing/2014/main" val="1884455430"/>
                    </a:ext>
                  </a:extLst>
                </a:gridCol>
                <a:gridCol w="2153770">
                  <a:extLst>
                    <a:ext uri="{9D8B030D-6E8A-4147-A177-3AD203B41FA5}">
                      <a16:colId xmlns:a16="http://schemas.microsoft.com/office/drawing/2014/main" val="1619970094"/>
                    </a:ext>
                  </a:extLst>
                </a:gridCol>
              </a:tblGrid>
              <a:tr h="11661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  間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查核點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辦理事項</a:t>
                      </a:r>
                      <a:endParaRPr kumimoji="0" lang="zh-TW" altLang="en-US" sz="2000" b="1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cap="none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預估申請經費</a:t>
                      </a:r>
                      <a:endParaRPr lang="zh-TW" altLang="en-US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733">
                <a:tc rowSpan="4">
                  <a:txBody>
                    <a:bodyPr/>
                    <a:lstStyle/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zh-TW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期</a:t>
                      </a: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中前</a:t>
                      </a:r>
                      <a:endParaRPr lang="en-US" altLang="zh-TW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須完成之</a:t>
                      </a:r>
                      <a:endParaRPr lang="en-US" altLang="zh-TW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zh-TW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查核</a:t>
                      </a: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點</a:t>
                      </a:r>
                      <a:endParaRPr lang="en-US" altLang="zh-TW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en-US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(</a:t>
                      </a:r>
                      <a:r>
                        <a:rPr lang="zh-TW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預計</a:t>
                      </a:r>
                      <a:r>
                        <a:rPr lang="en-US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114</a:t>
                      </a:r>
                      <a:r>
                        <a:rPr lang="zh-TW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年</a:t>
                      </a:r>
                      <a:r>
                        <a:rPr lang="en-US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12</a:t>
                      </a:r>
                      <a:r>
                        <a:rPr lang="zh-TW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月</a:t>
                      </a:r>
                      <a:r>
                        <a:rPr lang="en-US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lang="zh-TW" altLang="zh-TW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2413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商業查核點</a:t>
                      </a:r>
                      <a:endParaRPr lang="zh-TW" altLang="zh-TW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EX</a:t>
                      </a:r>
                      <a:r>
                        <a:rPr lang="zh-TW" altLang="en-US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：市場規模與板塊分析報告一份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069967"/>
                  </a:ext>
                </a:extLst>
              </a:tr>
              <a:tr h="11487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EX</a:t>
                      </a:r>
                      <a:r>
                        <a:rPr lang="zh-TW" altLang="en-US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：</a:t>
                      </a:r>
                      <a:r>
                        <a:rPr lang="en-US" altLang="zh-TW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TA</a:t>
                      </a:r>
                      <a:r>
                        <a:rPr lang="zh-TW" altLang="en-US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擬定與產品定位分析報告一份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173715"/>
                  </a:ext>
                </a:extLst>
              </a:tr>
              <a:tr h="11487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2413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技術查核點</a:t>
                      </a:r>
                      <a:endParaRPr lang="zh-TW" altLang="zh-TW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EX</a:t>
                      </a:r>
                      <a:r>
                        <a:rPr lang="zh-TW" altLang="en-US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：完成原型機設計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制訂及完成原型機規格設計（包含設計圖與相關零組件之明確規格，並清楚定義原型機功能規格） </a:t>
                      </a:r>
                      <a:endParaRPr kumimoji="0" lang="en-US" altLang="zh-TW" sz="1600" b="1" i="0" u="none" strike="noStrike" kern="1200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42175163"/>
                  </a:ext>
                </a:extLst>
              </a:tr>
              <a:tr h="11487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US" altLang="zh-TW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EX</a:t>
                      </a:r>
                      <a:r>
                        <a:rPr kumimoji="0" lang="zh-TW" altLang="en-US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：</a:t>
                      </a:r>
                      <a:r>
                        <a:rPr kumimoji="0" lang="zh-TW" altLang="zh-TW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完成原型機功能</a:t>
                      </a:r>
                      <a:endParaRPr kumimoji="0" lang="en-US" altLang="zh-TW" sz="1800" b="1" i="0" u="none" strike="noStrike" kern="1200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zh-TW" altLang="zh-TW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規格驗證 </a:t>
                      </a:r>
                      <a:endParaRPr kumimoji="0" lang="zh-TW" altLang="en-US" sz="1800" b="1" i="0" u="none" strike="noStrike" kern="1200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完成原型機預期用途之功能驗證</a:t>
                      </a:r>
                      <a:r>
                        <a:rPr kumimoji="0" lang="en-US" altLang="zh-TW" sz="16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驗證試驗須包含至少三次獨立測試及具代表性之功能比對，相關功能驗證需有明確之允收標準，並註記是否由第三方具</a:t>
                      </a:r>
                      <a:r>
                        <a:rPr kumimoji="0" lang="en-US" altLang="zh-TW" sz="16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TOF</a:t>
                      </a:r>
                      <a:r>
                        <a:rPr kumimoji="0" lang="zh-TW" altLang="en-US" sz="16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認證實驗室來執行相關驗證報告產出</a:t>
                      </a:r>
                      <a:r>
                        <a:rPr kumimoji="0" lang="en-US" altLang="zh-TW" sz="16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50483677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E626A8E-87B6-4DB9-8D7F-5E90696F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48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0029" y="136524"/>
            <a:ext cx="10972800" cy="708102"/>
          </a:xfrm>
        </p:spPr>
        <p:txBody>
          <a:bodyPr rtlCol="0">
            <a:normAutofit fontScale="90000"/>
          </a:bodyPr>
          <a:lstStyle/>
          <a:p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四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自提查核點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拔尖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en-US" altLang="zh-TW" sz="40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</a:t>
            </a:r>
            <a:r>
              <a:rPr lang="en-US" altLang="zh-TW" sz="27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</a:t>
            </a:r>
            <a:r>
              <a:rPr lang="zh-TW" altLang="en-US" sz="27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預估申請經費總和需為個案經費表之總和</a:t>
            </a:r>
            <a:r>
              <a:rPr lang="en-US" altLang="zh-TW" sz="27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)</a:t>
            </a:r>
            <a:endParaRPr lang="zh-TW" alt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新細明體" panose="02020500000000000000" pitchFamily="18" charset="-120"/>
            </a:endParaRPr>
          </a:p>
        </p:txBody>
      </p:sp>
      <p:graphicFrame>
        <p:nvGraphicFramePr>
          <p:cNvPr id="5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400232"/>
              </p:ext>
            </p:extLst>
          </p:nvPr>
        </p:nvGraphicFramePr>
        <p:xfrm>
          <a:off x="118956" y="960438"/>
          <a:ext cx="11990664" cy="5761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920">
                  <a:extLst>
                    <a:ext uri="{9D8B030D-6E8A-4147-A177-3AD203B41FA5}">
                      <a16:colId xmlns:a16="http://schemas.microsoft.com/office/drawing/2014/main" val="2376695215"/>
                    </a:ext>
                  </a:extLst>
                </a:gridCol>
                <a:gridCol w="2690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5106">
                  <a:extLst>
                    <a:ext uri="{9D8B030D-6E8A-4147-A177-3AD203B41FA5}">
                      <a16:colId xmlns:a16="http://schemas.microsoft.com/office/drawing/2014/main" val="1884455430"/>
                    </a:ext>
                  </a:extLst>
                </a:gridCol>
                <a:gridCol w="2153770">
                  <a:extLst>
                    <a:ext uri="{9D8B030D-6E8A-4147-A177-3AD203B41FA5}">
                      <a16:colId xmlns:a16="http://schemas.microsoft.com/office/drawing/2014/main" val="1619970094"/>
                    </a:ext>
                  </a:extLst>
                </a:gridCol>
              </a:tblGrid>
              <a:tr h="11661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  間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查核點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辦理事項</a:t>
                      </a:r>
                      <a:endParaRPr kumimoji="0" lang="zh-TW" altLang="en-US" sz="2000" b="1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cap="none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預估申請經費</a:t>
                      </a:r>
                      <a:endParaRPr lang="zh-TW" altLang="en-US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733">
                <a:tc rowSpan="4">
                  <a:txBody>
                    <a:bodyPr/>
                    <a:lstStyle/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期末前</a:t>
                      </a:r>
                      <a:endParaRPr lang="en-US" altLang="zh-TW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須完成之</a:t>
                      </a:r>
                      <a:endParaRPr lang="en-US" altLang="zh-TW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zh-TW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查核</a:t>
                      </a: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點</a:t>
                      </a:r>
                      <a:endParaRPr lang="en-US" altLang="zh-TW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(</a:t>
                      </a: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預計</a:t>
                      </a:r>
                      <a:r>
                        <a:rPr 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1</a:t>
                      </a:r>
                      <a:r>
                        <a:rPr lang="en-US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15</a:t>
                      </a: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年</a:t>
                      </a:r>
                      <a:r>
                        <a:rPr lang="en-US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6</a:t>
                      </a: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月</a:t>
                      </a:r>
                      <a:r>
                        <a:rPr 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lang="zh-TW" altLang="en-US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2413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商業查核點</a:t>
                      </a:r>
                      <a:endParaRPr lang="zh-TW" altLang="zh-TW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4130" indent="0" algn="l" defTabSz="685800" rtl="0" eaLnBrk="1" fontAlgn="b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EX</a:t>
                      </a:r>
                      <a:r>
                        <a:rPr lang="zh-TW" altLang="en-US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：競爭者分析與智財佈局 </a:t>
                      </a:r>
                      <a:r>
                        <a:rPr lang="en-US" altLang="zh-TW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(</a:t>
                      </a:r>
                      <a:r>
                        <a:rPr lang="zh-TW" altLang="en-US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含</a:t>
                      </a:r>
                      <a:r>
                        <a:rPr lang="en-US" altLang="zh-TW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FTO</a:t>
                      </a:r>
                      <a:r>
                        <a:rPr lang="zh-TW" altLang="en-US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報告</a:t>
                      </a:r>
                      <a:r>
                        <a:rPr lang="en-US" altLang="zh-TW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) </a:t>
                      </a:r>
                      <a:r>
                        <a:rPr lang="zh-TW" altLang="en-US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報告一份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87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13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EX</a:t>
                      </a:r>
                      <a:r>
                        <a:rPr lang="zh-TW" altLang="en-US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：完整的商業營運計畫書一份 </a:t>
                      </a:r>
                      <a:endParaRPr lang="zh-TW" altLang="zh-TW" sz="18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95435315"/>
                  </a:ext>
                </a:extLst>
              </a:tr>
              <a:tr h="11487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2413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技術查核點</a:t>
                      </a:r>
                      <a:endParaRPr lang="zh-TW" altLang="zh-TW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413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EX</a:t>
                      </a:r>
                      <a:r>
                        <a:rPr kumimoji="0" lang="zh-TW" altLang="en-US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：完成原型機試量產 </a:t>
                      </a:r>
                      <a:endParaRPr kumimoji="0" lang="zh-TW" altLang="zh-TW" sz="1800" b="1" i="0" u="none" strike="noStrike" kern="1200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完成原型機試量產一批（共計ＸＸ個原型機） </a:t>
                      </a:r>
                      <a:endParaRPr kumimoji="0" lang="en-US" altLang="zh-TW" sz="1800" b="1" i="0" u="none" strike="noStrike" kern="1200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7396056"/>
                  </a:ext>
                </a:extLst>
              </a:tr>
              <a:tr h="11487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130" indent="0" algn="l" defTabSz="685800" rtl="0" eaLnBrk="1" fontAlgn="b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altLang="zh-TW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EX</a:t>
                      </a:r>
                      <a:r>
                        <a:rPr kumimoji="0" lang="zh-TW" altLang="en-US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：</a:t>
                      </a:r>
                      <a:r>
                        <a:rPr kumimoji="0" lang="en-US" altLang="zh-TW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FDA 513(g)</a:t>
                      </a:r>
                      <a:r>
                        <a:rPr kumimoji="0" lang="zh-TW" altLang="zh-TW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送件申請 </a:t>
                      </a:r>
                      <a:endParaRPr kumimoji="0" lang="zh-TW" altLang="zh-TW" sz="1800" b="1" i="0" u="none" strike="noStrike" kern="1200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</a:t>
                      </a:r>
                      <a:r>
                        <a:rPr kumimoji="0" lang="en-US" altLang="zh-TW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513(g)</a:t>
                      </a:r>
                      <a:r>
                        <a:rPr kumimoji="0" lang="zh-TW" altLang="en-US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送件申請 </a:t>
                      </a:r>
                      <a:endParaRPr kumimoji="0" lang="en-US" altLang="zh-TW" sz="1800" b="1" i="0" u="none" strike="noStrike" kern="1200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2928565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E626A8E-87B6-4DB9-8D7F-5E90696F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91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 txBox="1">
            <a:spLocks noGrp="1"/>
          </p:cNvSpPr>
          <p:nvPr>
            <p:ph type="title"/>
          </p:nvPr>
        </p:nvSpPr>
        <p:spPr>
          <a:xfrm>
            <a:off x="89210" y="99851"/>
            <a:ext cx="11954107" cy="73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>
              <a:buSzPts val="4000"/>
            </a:pPr>
            <a:r>
              <a:rPr 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PMingLiu"/>
                <a:sym typeface="PMingLiu"/>
              </a:rPr>
              <a:t>(五)個案經費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PMingLiu"/>
                <a:sym typeface="PMingLiu"/>
              </a:rPr>
              <a:t>表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新細明體" panose="02020500000000000000" pitchFamily="18" charset="-120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新細明體" panose="02020500000000000000" pitchFamily="18" charset="-120"/>
              </a:rPr>
              <a:t>經費請詳述工作項目及預估經費，拔尖案總額以</a:t>
            </a:r>
            <a:r>
              <a:rPr lang="en-US" altLang="zh-TW" sz="2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新細明體" panose="02020500000000000000" pitchFamily="18" charset="-120"/>
              </a:rPr>
              <a:t>1500</a:t>
            </a:r>
            <a:r>
              <a:rPr lang="zh-TW" altLang="en-US" sz="2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新細明體" panose="02020500000000000000" pitchFamily="18" charset="-120"/>
              </a:rPr>
              <a:t>萬為原則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新細明體" panose="02020500000000000000" pitchFamily="18" charset="-120"/>
              </a:rPr>
              <a:t>)</a:t>
            </a:r>
            <a:r>
              <a:rPr 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PMingLiu"/>
                <a:sym typeface="PMingLiu"/>
              </a:rPr>
              <a:t> </a:t>
            </a:r>
            <a:endParaRPr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54" name="Google Shape;254;p17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zh-TW">
                <a:latin typeface="MingLiu"/>
                <a:ea typeface="MingLiu"/>
                <a:cs typeface="MingLiu"/>
                <a:sym typeface="MingLiu"/>
              </a:rPr>
              <a:t>此會議目標的簡要概述：</a:t>
            </a:r>
            <a:endParaRPr/>
          </a:p>
          <a:p>
            <a:pPr marL="640080" lvl="1" indent="-246888" algn="l" rtl="0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zh-TW">
                <a:latin typeface="MingLiu"/>
                <a:ea typeface="MingLiu"/>
                <a:cs typeface="MingLiu"/>
                <a:sym typeface="MingLiu"/>
              </a:rPr>
              <a:t>議程</a:t>
            </a:r>
            <a:endParaRPr/>
          </a:p>
          <a:p>
            <a:pPr marL="640080" lvl="1" indent="-246888" algn="l" rtl="0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zh-TW">
                <a:latin typeface="MingLiu"/>
                <a:ea typeface="MingLiu"/>
                <a:cs typeface="MingLiu"/>
                <a:sym typeface="MingLiu"/>
              </a:rPr>
              <a:t>預期結果</a:t>
            </a:r>
            <a:endParaRPr/>
          </a:p>
        </p:txBody>
      </p:sp>
      <p:graphicFrame>
        <p:nvGraphicFramePr>
          <p:cNvPr id="255" name="Google Shape;255;p17"/>
          <p:cNvGraphicFramePr/>
          <p:nvPr>
            <p:extLst>
              <p:ext uri="{D42A27DB-BD31-4B8C-83A1-F6EECF244321}">
                <p14:modId xmlns:p14="http://schemas.microsoft.com/office/powerpoint/2010/main" val="2482789789"/>
              </p:ext>
            </p:extLst>
          </p:nvPr>
        </p:nvGraphicFramePr>
        <p:xfrm>
          <a:off x="89210" y="869896"/>
          <a:ext cx="11954107" cy="5321147"/>
        </p:xfrm>
        <a:graphic>
          <a:graphicData uri="http://schemas.openxmlformats.org/drawingml/2006/table">
            <a:tbl>
              <a:tblPr firstRow="1" bandRow="1">
                <a:noFill/>
                <a:tableStyleId>{4FB52036-667A-4148-BC02-89E172760F0C}</a:tableStyleId>
              </a:tblPr>
              <a:tblGrid>
                <a:gridCol w="3844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5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3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6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zh-TW" sz="2000" b="1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補助項目 \ 執行年次</a:t>
                      </a:r>
                      <a:endParaRPr sz="2000" b="1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 defTabSz="717550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月至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115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000" b="1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altLang="zh-TW" sz="20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備註：</a:t>
                      </a:r>
                      <a:endParaRPr sz="2000" b="1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69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1.業務費</a:t>
                      </a: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048">
                <a:tc>
                  <a:txBody>
                    <a:bodyPr/>
                    <a:lstStyle/>
                    <a:p>
                      <a:pPr marL="14097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(1)研究人力費</a:t>
                      </a:r>
                      <a:endParaRPr sz="2000" b="0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-6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例如</a:t>
                      </a:r>
                      <a:r>
                        <a:rPr lang="zh-TW" altLang="en-US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PMingLiu"/>
                        </a:rPr>
                        <a:t>：</a:t>
                      </a: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專任人員○名</a:t>
                      </a:r>
                      <a:r>
                        <a:rPr 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全職</a:t>
                      </a:r>
                      <a:r>
                        <a:rPr 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CEO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或</a:t>
                      </a:r>
                      <a:r>
                        <a:rPr 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COO)</a:t>
                      </a: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、兼任人員 ○名、國外顧問○名(○○○/○○單位)</a:t>
                      </a:r>
                      <a:endParaRPr sz="16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397">
                <a:tc>
                  <a:txBody>
                    <a:bodyPr/>
                    <a:lstStyle/>
                    <a:p>
                      <a:pPr marL="142240" marR="13334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(2)耗材、物品、圖書、研究 </a:t>
                      </a:r>
                      <a:b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</a:br>
                      <a: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設備使用費及雜項費用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請配合</a:t>
                      </a:r>
                      <a:r>
                        <a:rPr lang="en-US" altLang="zh-TW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en-US" altLang="zh-TW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自提查核點，合理編列經費項目</a:t>
                      </a:r>
                      <a:endParaRPr lang="zh-TW" altLang="zh-TW" sz="16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0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2.研究設備費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(原則不予編列，有特殊需求請於會議審時提出，經委員審查同意方可例外編列)</a:t>
                      </a:r>
                      <a:endParaRPr sz="16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69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3.國外差旅費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 rowSpan="4">
                  <a:txBody>
                    <a:bodyPr/>
                    <a:lstStyle/>
                    <a:p>
                      <a:pPr marL="69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(本項若為團隊發展新創必要需求，請詳述規劃地點與內容及執行效益</a:t>
                      </a:r>
                      <a:r>
                        <a:rPr lang="zh-TW" altLang="en-US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，且必須列為查核點項目</a:t>
                      </a: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)</a:t>
                      </a:r>
                      <a:endParaRPr sz="16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1422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(1).</a:t>
                      </a:r>
                      <a:r>
                        <a:rPr lang="zh-TW" altLang="en-US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參與國際展覽 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1301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(2).</a:t>
                      </a:r>
                      <a:r>
                        <a:rPr lang="zh-TW" altLang="en-US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出席國際會議 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1301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2000" b="0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(3).</a:t>
                      </a:r>
                      <a:r>
                        <a:rPr lang="zh-TW" altLang="en-US" sz="2000" b="0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移地研究差旅費 </a:t>
                      </a:r>
                      <a:endParaRPr sz="2000" b="0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lang="zh-TW" altLang="en-US"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 vMerge="1">
                  <a:txBody>
                    <a:bodyPr/>
                    <a:lstStyle/>
                    <a:p>
                      <a:pPr marL="69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500"/>
                        <a:buFont typeface="Microsoft JhengHei"/>
                        <a:buNone/>
                      </a:pPr>
                      <a:endParaRPr sz="15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extLst>
                  <a:ext uri="{0D108BD9-81ED-4DB2-BD59-A6C34878D82A}">
                    <a16:rowId xmlns:a16="http://schemas.microsoft.com/office/drawing/2014/main" val="2363887159"/>
                  </a:ext>
                </a:extLst>
              </a:tr>
              <a:tr h="3927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4.管理費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以</a:t>
                      </a:r>
                      <a:r>
                        <a:rPr lang="en-US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(</a:t>
                      </a:r>
                      <a:r>
                        <a:rPr lang="zh-TW" altLang="en-US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計畫業務費</a:t>
                      </a:r>
                      <a:r>
                        <a:rPr lang="en-US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r>
                        <a:rPr lang="zh-TW" altLang="en-US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研究主持費</a:t>
                      </a:r>
                      <a:r>
                        <a:rPr lang="en-US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)*15%</a:t>
                      </a:r>
                      <a:r>
                        <a:rPr lang="zh-TW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為上限。</a:t>
                      </a:r>
                      <a:endParaRPr sz="1600" b="0" i="0" u="none" strike="noStrike" cap="none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698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合	計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Palatino Linotype"/>
                        <a:buNone/>
                        <a:tabLst/>
                        <a:defRPr/>
                      </a:pPr>
                      <a:r>
                        <a:rPr kumimoji="0"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＊經費編列請參閱國科會補助科創計畫第</a:t>
                      </a:r>
                      <a:r>
                        <a:rPr kumimoji="0" lang="en-US" altLang="zh-TW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</a:t>
                      </a:r>
                      <a:endParaRPr kumimoji="0" lang="zh-TW" altLang="zh-TW" sz="16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6" name="Google Shape;256;p17"/>
          <p:cNvSpPr/>
          <p:nvPr/>
        </p:nvSpPr>
        <p:spPr>
          <a:xfrm>
            <a:off x="609600" y="6222794"/>
            <a:ext cx="112141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kern="12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本計畫如同時有申請機構或其他單位（含國內外、大陸地區及港澳）補助項目，請務必於備註欄揭露配合單位名稱、補助項目、補助金額及配合年次等資訊，並請檢附相關證明文件（無配合補助項目者免填） </a:t>
            </a:r>
            <a:endParaRPr sz="1800" kern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sp>
        <p:nvSpPr>
          <p:cNvPr id="257" name="Google Shape;257;p1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19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D2E7FF-8D29-1607-49F1-B55624BB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0"/>
            <a:ext cx="10972800" cy="857250"/>
          </a:xfrm>
        </p:spPr>
        <p:txBody>
          <a:bodyPr anchor="ctr">
            <a:no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</a:rPr>
              <a:t>一、構想項目說明</a:t>
            </a:r>
            <a:r>
              <a:rPr lang="en-US" altLang="zh-TW" sz="2800" b="1" dirty="0">
                <a:solidFill>
                  <a:srgbClr val="FF0000"/>
                </a:solidFill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以下為參考項目，團隊可自行編列順序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  <a:endParaRPr lang="zh-TW" altLang="en-US" sz="40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16AD02-1B78-5874-04BA-7CA23DE50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857250"/>
            <a:ext cx="11477625" cy="5864226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一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)</a:t>
            </a:r>
            <a:r>
              <a:rPr lang="zh-TW" altLang="en-US" sz="2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核心技術原創性</a:t>
            </a:r>
            <a:endParaRPr lang="en-US" altLang="zh-TW" sz="22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原創性核心技術說明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本計畫運用之創業技術內容，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補助計畫產出之研發成果，依科技基本法規定歸屬於執行機構所有者。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請說明核心技術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內容及相關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實驗數據，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並請列出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已發表之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關鍵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期刊論文、研討會議、榮獲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知名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獎座等。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說明將運用於創業之技術內容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智財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布局規劃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，包括專利、營業秘密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研發成果商品化規劃</a:t>
            </a:r>
            <a:endParaRPr lang="en-US" altLang="zh-TW" sz="22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可形成先期產業或重塑原有產業價值鏈之分析與說明，包括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市場未被滿足的需求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(Unmet needs</a:t>
            </a:r>
            <a:r>
              <a:rPr lang="en-US" altLang="zh-TW" sz="1900" b="1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，生醫類為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Unmet Clinical needs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以及通路策略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市場定位及規模預估</a:t>
            </a: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早期商業發展策略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產品市場供應鏈上下游、競爭者分析及優勢等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含產品發展、市場進入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布局規劃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供應鏈下游先期使用者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(early adopter) 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或前瞻使用者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(lead user) 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使用意願及其需求和規格等分析</a:t>
            </a:r>
          </a:p>
          <a:p>
            <a:pPr marL="849313" lvl="1" indent="-400050">
              <a:buFont typeface="+mj-lt"/>
              <a:buAutoNum type="arabicPeriod"/>
            </a:pP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技術發展里程碑及</a:t>
            </a: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商業發展里程碑，包括各階段目標與時程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技術或服務的發展進程里程碑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創新產品或服務之商業發展規劃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及獲利模式</a:t>
            </a:r>
            <a:endParaRPr lang="zh-TW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商化發展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或出場時程條件等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zh-TW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en-US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商業模式匯總</a:t>
            </a:r>
            <a:endParaRPr lang="en-US" altLang="zh-TW" sz="1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en-US" altLang="zh-TW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TPP(</a:t>
            </a:r>
            <a:r>
              <a:rPr lang="zh-TW" altLang="en-US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新藥類或醫材類</a:t>
            </a:r>
            <a:r>
              <a:rPr lang="en-US" altLang="zh-TW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補助期間預計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進行商化工作項</a:t>
            </a: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和產品里程碑，包括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技術可行性驗證及風險管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萌芽案</a:t>
            </a:r>
            <a:r>
              <a:rPr lang="en-US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TRL4-6</a:t>
            </a:r>
            <a:r>
              <a:rPr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α</a:t>
            </a:r>
            <a:r>
              <a:rPr lang="en-US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-test</a:t>
            </a:r>
            <a:r>
              <a:rPr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、拔尖案</a:t>
            </a:r>
            <a:r>
              <a:rPr lang="en-US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TRL6-8</a:t>
            </a:r>
            <a:r>
              <a:rPr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β</a:t>
            </a:r>
            <a:r>
              <a:rPr lang="en-US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-test) ✽</a:t>
            </a:r>
            <a:r>
              <a:rPr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請參考附錄</a:t>
            </a:r>
            <a:endParaRPr lang="en-US" altLang="zh-TW" sz="19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原型機發展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階段規劃 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醫材類請說明醫材比對品與預期用途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相關法規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證等執行規劃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醫材類含取證所需之實驗臨床規劃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lvl="1" indent="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95000"/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創業團隊組成</a:t>
            </a:r>
            <a:endParaRPr lang="en-US" altLang="zh-TW" sz="22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6463" lvl="1" indent="-457200">
              <a:buFont typeface="+mj-lt"/>
              <a:buAutoNum type="arabicPeriod"/>
            </a:pP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團隊</a:t>
            </a: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創業準備度與成員組成完整性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創業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決心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及校內外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組成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萌芽案：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團隊組成及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個月聘用專任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BD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人選規劃</a:t>
            </a: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拔尖案：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團隊組成及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個月聘用專任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CEO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COO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人選規劃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15B43EF-D266-FB7B-D197-C3C3C490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25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09600" y="523567"/>
            <a:ext cx="10972800" cy="758302"/>
          </a:xfrm>
        </p:spPr>
        <p:txBody>
          <a:bodyPr rtlCol="0"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二、本計畫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智財清單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4000" b="1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6" name="內容預留位置 1">
            <a:extLst>
              <a:ext uri="{FF2B5EF4-FFF2-40B4-BE49-F238E27FC236}">
                <a16:creationId xmlns:a16="http://schemas.microsoft.com/office/drawing/2014/main" id="{1276A713-25C6-4395-9D98-976731D6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704" y="1437085"/>
            <a:ext cx="11182350" cy="672711"/>
          </a:xfrm>
        </p:spPr>
        <p:txBody>
          <a:bodyPr rtlCol="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專利布局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之說明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E4D5A03-77DD-4855-89D1-3E40F907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20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28574"/>
              </p:ext>
            </p:extLst>
          </p:nvPr>
        </p:nvGraphicFramePr>
        <p:xfrm>
          <a:off x="504825" y="2379651"/>
          <a:ext cx="11161460" cy="18354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4613">
                  <a:extLst>
                    <a:ext uri="{9D8B030D-6E8A-4147-A177-3AD203B41FA5}">
                      <a16:colId xmlns:a16="http://schemas.microsoft.com/office/drawing/2014/main" val="4273416368"/>
                    </a:ext>
                  </a:extLst>
                </a:gridCol>
                <a:gridCol w="1133326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832619">
                  <a:extLst>
                    <a:ext uri="{9D8B030D-6E8A-4147-A177-3AD203B41FA5}">
                      <a16:colId xmlns:a16="http://schemas.microsoft.com/office/drawing/2014/main" val="818677561"/>
                    </a:ext>
                  </a:extLst>
                </a:gridCol>
                <a:gridCol w="1283620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1066793">
                  <a:extLst>
                    <a:ext uri="{9D8B030D-6E8A-4147-A177-3AD203B41FA5}">
                      <a16:colId xmlns:a16="http://schemas.microsoft.com/office/drawing/2014/main" val="3903686632"/>
                    </a:ext>
                  </a:extLst>
                </a:gridCol>
                <a:gridCol w="511714">
                  <a:extLst>
                    <a:ext uri="{9D8B030D-6E8A-4147-A177-3AD203B41FA5}">
                      <a16:colId xmlns:a16="http://schemas.microsoft.com/office/drawing/2014/main" val="3483049512"/>
                    </a:ext>
                  </a:extLst>
                </a:gridCol>
                <a:gridCol w="954585">
                  <a:extLst>
                    <a:ext uri="{9D8B030D-6E8A-4147-A177-3AD203B41FA5}">
                      <a16:colId xmlns:a16="http://schemas.microsoft.com/office/drawing/2014/main" val="1288192880"/>
                    </a:ext>
                  </a:extLst>
                </a:gridCol>
                <a:gridCol w="1375873">
                  <a:extLst>
                    <a:ext uri="{9D8B030D-6E8A-4147-A177-3AD203B41FA5}">
                      <a16:colId xmlns:a16="http://schemas.microsoft.com/office/drawing/2014/main" val="3063491526"/>
                    </a:ext>
                  </a:extLst>
                </a:gridCol>
                <a:gridCol w="2162086">
                  <a:extLst>
                    <a:ext uri="{9D8B030D-6E8A-4147-A177-3AD203B41FA5}">
                      <a16:colId xmlns:a16="http://schemas.microsoft.com/office/drawing/2014/main" val="293545280"/>
                    </a:ext>
                  </a:extLst>
                </a:gridCol>
                <a:gridCol w="1256231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54224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zh-TW" altLang="zh-TW" sz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專利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類別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證書號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有效日期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申請國家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專利發明人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專利授權狀態</a:t>
                      </a:r>
                    </a:p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若已授權需說明專屬或非專屬授權、授權範圍、地區、金額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佔此計畫申請標的之技術佔比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發明專利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年月日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~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年月日</a:t>
                      </a:r>
                      <a:endParaRPr kumimoji="0" lang="en-US" altLang="zh-TW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大學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台灣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王小明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尚未授權予任何人使用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39DF444E-CDE2-4B60-BE9F-FCA494EAD13B}"/>
              </a:ext>
            </a:extLst>
          </p:cNvPr>
          <p:cNvSpPr txBox="1"/>
          <p:nvPr/>
        </p:nvSpPr>
        <p:spPr>
          <a:xfrm>
            <a:off x="9234140" y="1963495"/>
            <a:ext cx="2664519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zh-TW" altLang="en-US" sz="1600" b="1" kern="100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*所有智財比例總和為</a:t>
            </a:r>
            <a:r>
              <a:rPr lang="en-US" altLang="zh-TW" sz="1600" b="1" kern="100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100%</a:t>
            </a:r>
            <a:endParaRPr lang="zh-TW" altLang="en-US" sz="1600" b="1" kern="100" dirty="0">
              <a:solidFill>
                <a:srgbClr val="455F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161913"/>
              </p:ext>
            </p:extLst>
          </p:nvPr>
        </p:nvGraphicFramePr>
        <p:xfrm>
          <a:off x="515270" y="4841931"/>
          <a:ext cx="11161460" cy="18354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4613">
                  <a:extLst>
                    <a:ext uri="{9D8B030D-6E8A-4147-A177-3AD203B41FA5}">
                      <a16:colId xmlns:a16="http://schemas.microsoft.com/office/drawing/2014/main" val="4273416368"/>
                    </a:ext>
                  </a:extLst>
                </a:gridCol>
                <a:gridCol w="1133326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832619">
                  <a:extLst>
                    <a:ext uri="{9D8B030D-6E8A-4147-A177-3AD203B41FA5}">
                      <a16:colId xmlns:a16="http://schemas.microsoft.com/office/drawing/2014/main" val="818677561"/>
                    </a:ext>
                  </a:extLst>
                </a:gridCol>
                <a:gridCol w="1283620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1066793">
                  <a:extLst>
                    <a:ext uri="{9D8B030D-6E8A-4147-A177-3AD203B41FA5}">
                      <a16:colId xmlns:a16="http://schemas.microsoft.com/office/drawing/2014/main" val="3903686632"/>
                    </a:ext>
                  </a:extLst>
                </a:gridCol>
                <a:gridCol w="511714">
                  <a:extLst>
                    <a:ext uri="{9D8B030D-6E8A-4147-A177-3AD203B41FA5}">
                      <a16:colId xmlns:a16="http://schemas.microsoft.com/office/drawing/2014/main" val="3483049512"/>
                    </a:ext>
                  </a:extLst>
                </a:gridCol>
                <a:gridCol w="954585">
                  <a:extLst>
                    <a:ext uri="{9D8B030D-6E8A-4147-A177-3AD203B41FA5}">
                      <a16:colId xmlns:a16="http://schemas.microsoft.com/office/drawing/2014/main" val="1288192880"/>
                    </a:ext>
                  </a:extLst>
                </a:gridCol>
                <a:gridCol w="1375873">
                  <a:extLst>
                    <a:ext uri="{9D8B030D-6E8A-4147-A177-3AD203B41FA5}">
                      <a16:colId xmlns:a16="http://schemas.microsoft.com/office/drawing/2014/main" val="3063491526"/>
                    </a:ext>
                  </a:extLst>
                </a:gridCol>
                <a:gridCol w="2162086">
                  <a:extLst>
                    <a:ext uri="{9D8B030D-6E8A-4147-A177-3AD203B41FA5}">
                      <a16:colId xmlns:a16="http://schemas.microsoft.com/office/drawing/2014/main" val="293545280"/>
                    </a:ext>
                  </a:extLst>
                </a:gridCol>
                <a:gridCol w="1256231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54224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zh-TW" altLang="zh-TW" sz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專利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類別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申請日期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申請國家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專利發明人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專利授權狀態</a:t>
                      </a:r>
                    </a:p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若已授權需說明專屬或非專屬授權、授權範圍、地區、金額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佔此計畫申請標的之技術佔比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發明專利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年月日</a:t>
                      </a:r>
                      <a:endParaRPr kumimoji="0" lang="en-US" altLang="zh-TW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大學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台灣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王小明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尚未授權予任何人使用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482704" y="4403625"/>
            <a:ext cx="10591696" cy="4569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已申請未核准之專利清單</a:t>
            </a:r>
          </a:p>
        </p:txBody>
      </p:sp>
      <p:sp>
        <p:nvSpPr>
          <p:cNvPr id="13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482704" y="1922735"/>
            <a:ext cx="10591696" cy="5078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已核准之專利清單</a:t>
            </a:r>
          </a:p>
        </p:txBody>
      </p:sp>
    </p:spTree>
    <p:extLst>
      <p:ext uri="{BB962C8B-B14F-4D97-AF65-F5344CB8AC3E}">
        <p14:creationId xmlns:p14="http://schemas.microsoft.com/office/powerpoint/2010/main" val="4736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09600" y="523567"/>
            <a:ext cx="10972800" cy="758302"/>
          </a:xfrm>
        </p:spPr>
        <p:txBody>
          <a:bodyPr rtlCol="0"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二、本計畫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智財清單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4000" b="1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6" name="內容預留位置 1">
            <a:extLst>
              <a:ext uri="{FF2B5EF4-FFF2-40B4-BE49-F238E27FC236}">
                <a16:creationId xmlns:a16="http://schemas.microsoft.com/office/drawing/2014/main" id="{1276A713-25C6-4395-9D98-976731D6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704" y="1437085"/>
            <a:ext cx="11182350" cy="672711"/>
          </a:xfrm>
        </p:spPr>
        <p:txBody>
          <a:bodyPr rtlCol="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營業秘密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專利申請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之說明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E4D5A03-77DD-4855-89D1-3E40F907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21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711196"/>
              </p:ext>
            </p:extLst>
          </p:nvPr>
        </p:nvGraphicFramePr>
        <p:xfrm>
          <a:off x="504825" y="2436785"/>
          <a:ext cx="11077574" cy="206825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34513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1761746">
                  <a:extLst>
                    <a:ext uri="{9D8B030D-6E8A-4147-A177-3AD203B41FA5}">
                      <a16:colId xmlns:a16="http://schemas.microsoft.com/office/drawing/2014/main" val="818677561"/>
                    </a:ext>
                  </a:extLst>
                </a:gridCol>
                <a:gridCol w="2649196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2166125">
                  <a:extLst>
                    <a:ext uri="{9D8B030D-6E8A-4147-A177-3AD203B41FA5}">
                      <a16:colId xmlns:a16="http://schemas.microsoft.com/office/drawing/2014/main" val="3063491526"/>
                    </a:ext>
                  </a:extLst>
                </a:gridCol>
                <a:gridCol w="2365994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47997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營業秘密名稱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技術內容開發人員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營業秘密已採取合理之保密措施自評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佔此計畫申請標的之技術佔比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7044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例：限制可接觸營業秘密人員身份、文件標明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機密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或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限閱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等註記、營業秘密存放地點及妥善管理措施 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上鎖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設定密碼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非通常可接觸地點等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350740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39DF444E-CDE2-4B60-BE9F-FCA494EAD13B}"/>
              </a:ext>
            </a:extLst>
          </p:cNvPr>
          <p:cNvSpPr txBox="1"/>
          <p:nvPr/>
        </p:nvSpPr>
        <p:spPr>
          <a:xfrm>
            <a:off x="9234140" y="1963495"/>
            <a:ext cx="2664519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zh-TW" altLang="en-US" sz="1600" b="1" kern="100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*所有智財比例總和為</a:t>
            </a:r>
            <a:r>
              <a:rPr lang="en-US" altLang="zh-TW" sz="1600" b="1" kern="100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100%</a:t>
            </a:r>
            <a:endParaRPr lang="zh-TW" altLang="en-US" sz="1600" b="1" kern="100" dirty="0">
              <a:solidFill>
                <a:srgbClr val="455F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856906"/>
              </p:ext>
            </p:extLst>
          </p:nvPr>
        </p:nvGraphicFramePr>
        <p:xfrm>
          <a:off x="515269" y="4957485"/>
          <a:ext cx="11077573" cy="160904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4574">
                  <a:extLst>
                    <a:ext uri="{9D8B030D-6E8A-4147-A177-3AD203B41FA5}">
                      <a16:colId xmlns:a16="http://schemas.microsoft.com/office/drawing/2014/main" val="4273416368"/>
                    </a:ext>
                  </a:extLst>
                </a:gridCol>
                <a:gridCol w="1779175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1171652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1058825">
                  <a:extLst>
                    <a:ext uri="{9D8B030D-6E8A-4147-A177-3AD203B41FA5}">
                      <a16:colId xmlns:a16="http://schemas.microsoft.com/office/drawing/2014/main" val="3903686632"/>
                    </a:ext>
                  </a:extLst>
                </a:gridCol>
                <a:gridCol w="1145613">
                  <a:extLst>
                    <a:ext uri="{9D8B030D-6E8A-4147-A177-3AD203B41FA5}">
                      <a16:colId xmlns:a16="http://schemas.microsoft.com/office/drawing/2014/main" val="3483049512"/>
                    </a:ext>
                  </a:extLst>
                </a:gridCol>
                <a:gridCol w="1252673">
                  <a:extLst>
                    <a:ext uri="{9D8B030D-6E8A-4147-A177-3AD203B41FA5}">
                      <a16:colId xmlns:a16="http://schemas.microsoft.com/office/drawing/2014/main" val="1288192880"/>
                    </a:ext>
                  </a:extLst>
                </a:gridCol>
                <a:gridCol w="2136173">
                  <a:extLst>
                    <a:ext uri="{9D8B030D-6E8A-4147-A177-3AD203B41FA5}">
                      <a16:colId xmlns:a16="http://schemas.microsoft.com/office/drawing/2014/main" val="3063491526"/>
                    </a:ext>
                  </a:extLst>
                </a:gridCol>
                <a:gridCol w="1728888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54224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zh-TW" altLang="zh-TW" sz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專利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類別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預計專利申請名稱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預計申請日期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預計申請國家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預計認列發明人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佔此計畫申請標的之技術佔比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發明專利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年月日</a:t>
                      </a:r>
                      <a:endParaRPr kumimoji="0" lang="en-US" altLang="zh-TW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482704" y="4519179"/>
            <a:ext cx="10591696" cy="4569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尚未申請，但計畫執行期間內將會申請之專利清單</a:t>
            </a:r>
          </a:p>
        </p:txBody>
      </p:sp>
      <p:sp>
        <p:nvSpPr>
          <p:cNvPr id="13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482704" y="1922735"/>
            <a:ext cx="10591696" cy="4569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營業秘密自評</a:t>
            </a:r>
            <a:r>
              <a:rPr lang="en-US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若無則免</a:t>
            </a:r>
            <a:r>
              <a:rPr lang="en-US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978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09600" y="311200"/>
            <a:ext cx="10972800" cy="736327"/>
          </a:xfrm>
        </p:spPr>
        <p:txBody>
          <a:bodyPr rtlCol="0"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</a:rPr>
              <a:t>附件一、計畫主持人過往研究成果</a:t>
            </a:r>
            <a:endParaRPr lang="zh-TW" altLang="en-US" sz="4000" b="1" dirty="0">
              <a:sym typeface="新細明體" panose="02020500000000000000" pitchFamily="18" charset="-120"/>
            </a:endParaRPr>
          </a:p>
        </p:txBody>
      </p:sp>
      <p:sp>
        <p:nvSpPr>
          <p:cNvPr id="6" name="內容預留位置 1">
            <a:extLst>
              <a:ext uri="{FF2B5EF4-FFF2-40B4-BE49-F238E27FC236}">
                <a16:creationId xmlns:a16="http://schemas.microsoft.com/office/drawing/2014/main" id="{1276A713-25C6-4395-9D98-976731D6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44" y="1054086"/>
            <a:ext cx="11182350" cy="60798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往相關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計畫補助狀況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A89B00-090D-4CB2-8380-ED6055C0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22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9" name="表格 3">
            <a:extLst>
              <a:ext uri="{FF2B5EF4-FFF2-40B4-BE49-F238E27FC236}">
                <a16:creationId xmlns:a16="http://schemas.microsoft.com/office/drawing/2014/main" id="{E8A2F988-6BE9-4A47-9703-00B5C9B35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501719"/>
              </p:ext>
            </p:extLst>
          </p:nvPr>
        </p:nvGraphicFramePr>
        <p:xfrm>
          <a:off x="189571" y="2294212"/>
          <a:ext cx="11816039" cy="3884067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531372">
                  <a:extLst>
                    <a:ext uri="{9D8B030D-6E8A-4147-A177-3AD203B41FA5}">
                      <a16:colId xmlns:a16="http://schemas.microsoft.com/office/drawing/2014/main" val="1315090106"/>
                    </a:ext>
                  </a:extLst>
                </a:gridCol>
                <a:gridCol w="1178216">
                  <a:extLst>
                    <a:ext uri="{9D8B030D-6E8A-4147-A177-3AD203B41FA5}">
                      <a16:colId xmlns:a16="http://schemas.microsoft.com/office/drawing/2014/main" val="1938940150"/>
                    </a:ext>
                  </a:extLst>
                </a:gridCol>
                <a:gridCol w="1389016">
                  <a:extLst>
                    <a:ext uri="{9D8B030D-6E8A-4147-A177-3AD203B41FA5}">
                      <a16:colId xmlns:a16="http://schemas.microsoft.com/office/drawing/2014/main" val="336208387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2216155438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2482727949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524465944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2730413384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3921663332"/>
                    </a:ext>
                  </a:extLst>
                </a:gridCol>
              </a:tblGrid>
              <a:tr h="1121667"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計畫名稱</a:t>
                      </a: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（本部補助者請註明編號）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計畫內擔</a:t>
                      </a: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任之工作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起迄年月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補助或</a:t>
                      </a:r>
                      <a:endParaRPr lang="en-US" altLang="zh-TW" sz="1800" b="1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委託機構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執行情形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預期</a:t>
                      </a:r>
                      <a:r>
                        <a:rPr lang="en-US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KPI</a:t>
                      </a:r>
                      <a:r>
                        <a:rPr lang="zh-TW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設定</a:t>
                      </a:r>
                      <a:endParaRPr lang="en-US" sz="1600" b="1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(</a:t>
                      </a:r>
                      <a:r>
                        <a:rPr lang="zh-TW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若無則填寫無</a:t>
                      </a:r>
                      <a:r>
                        <a:rPr lang="en-US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)</a:t>
                      </a:r>
                      <a:endParaRPr lang="zh-TW" sz="1600" b="1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實際</a:t>
                      </a:r>
                      <a:r>
                        <a:rPr lang="en-US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KPI</a:t>
                      </a: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達成情形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核定經費</a:t>
                      </a: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總額</a:t>
                      </a: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612469244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  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○○○○○○○○○個案</a:t>
                      </a:r>
                      <a:endParaRPr lang="en-US" sz="1500" kern="120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 (106-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○○○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○○○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○○○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-)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主持人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lvl="0" algn="ctr" rtl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lvl="0" algn="ctr" rtl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500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國科會</a:t>
                      </a:r>
                      <a:endParaRPr lang="zh-TW" sz="1500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lvl="0" algn="ctr" rtl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已結案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執行中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500" kern="120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500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500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000,000</a:t>
                      </a: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656192252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1090097286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2692172702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4113600021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3334643790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 dirty="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 dirty="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3654357718"/>
                  </a:ext>
                </a:extLst>
              </a:tr>
            </a:tbl>
          </a:graphicData>
        </a:graphic>
      </p:graphicFrame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5CC6F3A7-AC4E-4162-BEE7-2BE38B177FB0}"/>
              </a:ext>
            </a:extLst>
          </p:cNvPr>
          <p:cNvSpPr txBox="1">
            <a:spLocks/>
          </p:cNvSpPr>
          <p:nvPr/>
        </p:nvSpPr>
        <p:spPr>
          <a:xfrm>
            <a:off x="7803575" y="1194281"/>
            <a:ext cx="4202038" cy="4274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itchFamily="34" charset="0"/>
              <a:buNone/>
            </a:pP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 各學門自由型計畫無須填寫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KPI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B2F7295-4AB9-4663-9983-261AAB4EF606}"/>
              </a:ext>
            </a:extLst>
          </p:cNvPr>
          <p:cNvSpPr txBox="1"/>
          <p:nvPr/>
        </p:nvSpPr>
        <p:spPr>
          <a:xfrm>
            <a:off x="443929" y="1669996"/>
            <a:ext cx="11278174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請務必詳實填寫所有與本計畫相關之研究計畫</a:t>
            </a:r>
            <a:r>
              <a:rPr lang="en-US" altLang="zh-TW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(</a:t>
            </a: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含國內外、大陸地區及港澳</a:t>
            </a:r>
            <a:r>
              <a:rPr lang="en-US" altLang="zh-TW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)</a:t>
            </a: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，</a:t>
            </a:r>
            <a:r>
              <a:rPr lang="zh-TW" altLang="en-US" sz="18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不限於本會計畫</a:t>
            </a: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。若涉及國外、大陸地區及港澳，請依各該主管機關相關法令規定辦理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D4484F0-57BF-45CC-9E58-8209F1A6AC02}"/>
              </a:ext>
            </a:extLst>
          </p:cNvPr>
          <p:cNvSpPr txBox="1"/>
          <p:nvPr/>
        </p:nvSpPr>
        <p:spPr>
          <a:xfrm>
            <a:off x="583628" y="6293692"/>
            <a:ext cx="943667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註：上表計畫補助狀況請務必同步於本會學術研發服務網更新，以利查對</a:t>
            </a:r>
          </a:p>
        </p:txBody>
      </p:sp>
    </p:spTree>
    <p:extLst>
      <p:ext uri="{BB962C8B-B14F-4D97-AF65-F5344CB8AC3E}">
        <p14:creationId xmlns:p14="http://schemas.microsoft.com/office/powerpoint/2010/main" val="39542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09600" y="523567"/>
            <a:ext cx="10972800" cy="1143000"/>
          </a:xfrm>
        </p:spPr>
        <p:txBody>
          <a:bodyPr rtlCol="0"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</a:rPr>
              <a:t>附件一、計畫主持人過往研究成果</a:t>
            </a:r>
            <a:r>
              <a:rPr lang="en-US" altLang="zh-TW" sz="4000" b="1" dirty="0">
                <a:solidFill>
                  <a:srgbClr val="FF0000"/>
                </a:solidFill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</a:rPr>
              <a:t>續</a:t>
            </a:r>
            <a:r>
              <a:rPr lang="en-US" altLang="zh-TW" sz="4000" b="1" dirty="0">
                <a:solidFill>
                  <a:srgbClr val="FF0000"/>
                </a:solidFill>
              </a:rPr>
              <a:t>)</a:t>
            </a:r>
            <a:endParaRPr lang="zh-TW" altLang="en-US" sz="4000" b="1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6" name="內容預留位置 1">
            <a:extLst>
              <a:ext uri="{FF2B5EF4-FFF2-40B4-BE49-F238E27FC236}">
                <a16:creationId xmlns:a16="http://schemas.microsoft.com/office/drawing/2014/main" id="{1276A713-25C6-4395-9D98-976731D6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30032"/>
            <a:ext cx="11182350" cy="68374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本計畫核心技術相關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關鍵論文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，請條列說明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108678"/>
              </p:ext>
            </p:extLst>
          </p:nvPr>
        </p:nvGraphicFramePr>
        <p:xfrm>
          <a:off x="703700" y="2997276"/>
          <a:ext cx="10878700" cy="26301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40095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1974456">
                  <a:extLst>
                    <a:ext uri="{9D8B030D-6E8A-4147-A177-3AD203B41FA5}">
                      <a16:colId xmlns:a16="http://schemas.microsoft.com/office/drawing/2014/main" val="818677561"/>
                    </a:ext>
                  </a:extLst>
                </a:gridCol>
                <a:gridCol w="1537487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1942089">
                  <a:extLst>
                    <a:ext uri="{9D8B030D-6E8A-4147-A177-3AD203B41FA5}">
                      <a16:colId xmlns:a16="http://schemas.microsoft.com/office/drawing/2014/main" val="3483049512"/>
                    </a:ext>
                  </a:extLst>
                </a:gridCol>
                <a:gridCol w="1836892">
                  <a:extLst>
                    <a:ext uri="{9D8B030D-6E8A-4147-A177-3AD203B41FA5}">
                      <a16:colId xmlns:a16="http://schemas.microsoft.com/office/drawing/2014/main" val="1288192880"/>
                    </a:ext>
                  </a:extLst>
                </a:gridCol>
                <a:gridCol w="1847681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67572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論文名稱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論文主要作者</a:t>
                      </a:r>
                      <a:endParaRPr kumimoji="0" lang="en-US" altLang="zh-TW" sz="15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（按原出版之次序，通訊作者請加註*）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出版年、月份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期刊</a:t>
                      </a:r>
                      <a:r>
                        <a:rPr kumimoji="0" lang="en-US" altLang="zh-TW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會議名稱</a:t>
                      </a:r>
                      <a:endParaRPr kumimoji="0" lang="en-US" altLang="zh-TW" sz="15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（專書出版社，起迄頁數）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6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重點摘要說明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4065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406518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  <a:tr h="406518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103423"/>
                  </a:ext>
                </a:extLst>
              </a:tr>
              <a:tr h="406518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786318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A89B00-090D-4CB2-8380-ED6055C0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23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904927" y="2359965"/>
            <a:ext cx="10591696" cy="5078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</a:pPr>
            <a:r>
              <a:rPr lang="zh-TW" altLang="zh-TW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包括已發表之相關期刊論文、研討會議、榮獲</a:t>
            </a:r>
            <a:r>
              <a:rPr lang="zh-TW" altLang="en-US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知名</a:t>
            </a:r>
            <a:r>
              <a:rPr lang="zh-TW" altLang="zh-TW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獎座等</a:t>
            </a:r>
            <a:endParaRPr lang="en-US" altLang="zh-TW" sz="1800" b="1" kern="1200" dirty="0">
              <a:solidFill>
                <a:srgbClr val="549E39">
                  <a:lumMod val="75000"/>
                </a:srgbClr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30001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72CD7B-7AD3-4487-960F-B708ABB0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5105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</a:rPr>
              <a:t>附件二、本計畫</a:t>
            </a:r>
            <a:r>
              <a:rPr lang="zh-TW" altLang="zh-TW" sz="4000" b="1" dirty="0">
                <a:solidFill>
                  <a:srgbClr val="FF0000"/>
                </a:solidFill>
              </a:rPr>
              <a:t>「</a:t>
            </a:r>
            <a:r>
              <a:rPr lang="zh-TW" altLang="en-US" sz="4000" b="1" dirty="0">
                <a:solidFill>
                  <a:srgbClr val="FF0000"/>
                </a:solidFill>
              </a:rPr>
              <a:t>智財調查</a:t>
            </a:r>
            <a:r>
              <a:rPr lang="zh-TW" altLang="zh-TW" sz="4000" b="1" dirty="0">
                <a:solidFill>
                  <a:srgbClr val="FF0000"/>
                </a:solidFill>
              </a:rPr>
              <a:t>」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128C2F-D94B-481E-A532-ECD6254BE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06" y="1506854"/>
            <a:ext cx="10972800" cy="508815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u"/>
            </a:pPr>
            <a:r>
              <a:rPr lang="zh-TW" altLang="en-US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技術權利限制處理規劃</a:t>
            </a:r>
            <a:endParaRPr lang="en-US" altLang="zh-TW" sz="29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本計畫規劃運用於創業之技術內容，若有已授權第三方使用，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其他合約上限制等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情事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，請提出相關文件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後續處理之規劃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請參閱附件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lvl="1" indent="-274320">
              <a:lnSpc>
                <a:spcPts val="3000"/>
              </a:lnSpc>
              <a:buClr>
                <a:schemeClr val="accent3">
                  <a:lumMod val="50000"/>
                </a:schemeClr>
              </a:buClr>
              <a:buSzPct val="95000"/>
              <a:buFont typeface="Wingdings" panose="05000000000000000000" pitchFamily="2" charset="2"/>
              <a:buChar char="u"/>
            </a:pPr>
            <a:r>
              <a:rPr lang="en-US" altLang="zh-TW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en-US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900" b="1" dirty="0" err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CoPI</a:t>
            </a:r>
            <a:r>
              <a:rPr lang="zh-TW" altLang="en-US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據實揭露義務</a:t>
            </a:r>
            <a:endParaRPr lang="en-US" altLang="zh-TW" sz="29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曾向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含申請中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政府提出補助以成立新創公司為結案條件，或補助新創技術商業化為目標之計畫申請者，個案主持人須據實揭露，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請參閱附件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應詳細說明二者間之技術區分及競合關係， 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若有共通性智財布局，其處理方案及運用規劃為何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</a:p>
          <a:p>
            <a:pPr marL="274320" lvl="1" indent="-274320">
              <a:lnSpc>
                <a:spcPts val="3000"/>
              </a:lnSpc>
              <a:buClr>
                <a:schemeClr val="accent3">
                  <a:lumMod val="50000"/>
                </a:schemeClr>
              </a:buClr>
              <a:buSzPct val="95000"/>
              <a:buFont typeface="Wingdings" panose="05000000000000000000" pitchFamily="2" charset="2"/>
              <a:buChar char="u"/>
            </a:pPr>
            <a:r>
              <a:rPr lang="zh-TW" altLang="en-US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跨單位及共同發明人協議</a:t>
            </a:r>
            <a:endParaRPr lang="en-US" altLang="zh-TW" sz="29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若有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與其他單位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智財共有情形，應取得通過補助個案需運用智財權所有發明人之權益分配協議，及共有單位之智財協議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包含同意由執行機構統籌處理技術作價、在執行機構技術股分配比例內約定雙方技術股占比等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，並提出證明文件，於個案出場時依前揭協議進行技術股分配事宜，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請參閱附件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此證明文件請上傳於申請系統中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347875-3C1A-4198-84FD-401CF58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24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4D239704-204A-4807-B3C7-ADF14426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90" y="668257"/>
            <a:ext cx="10972800" cy="78264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</a:t>
            </a:r>
            <a:r>
              <a:rPr kumimoji="1" lang="zh-TW" altLang="en-US" sz="4000" b="1" dirty="0"/>
              <a:t>、商業模式匯總</a:t>
            </a:r>
            <a:r>
              <a:rPr kumimoji="1" lang="zh-CN" altLang="en-US" sz="4000" b="1" dirty="0"/>
              <a:t>說明</a:t>
            </a:r>
            <a:r>
              <a:rPr kumimoji="1"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（含建議順序）</a:t>
            </a:r>
            <a:r>
              <a:rPr kumimoji="1"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E175A2B-C62C-4E7B-8753-FC69F1361B77}"/>
              </a:ext>
            </a:extLst>
          </p:cNvPr>
          <p:cNvGraphicFramePr>
            <a:graphicFrameLocks noGrp="1"/>
          </p:cNvGraphicFramePr>
          <p:nvPr/>
        </p:nvGraphicFramePr>
        <p:xfrm>
          <a:off x="598434" y="1517517"/>
          <a:ext cx="10801350" cy="51933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580">
                  <a:extLst>
                    <a:ext uri="{9D8B030D-6E8A-4147-A177-3AD203B41FA5}">
                      <a16:colId xmlns:a16="http://schemas.microsoft.com/office/drawing/2014/main" val="54236046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54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Partners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（關鍵合作夥伴）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Activities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（關鍵活動）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Value Proposition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（價值主張）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Relationships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（顧客關係）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Segments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（目標客層）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000"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8000" indent="-198000">
                        <a:buAutoNum type="arabicPeriod"/>
                      </a:pP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zh-TW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0"/>
                      <a:endParaRPr lang="en-US" altLang="zh-TW" sz="1400" b="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931"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Resources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（關鍵資源）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Channels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（通路）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09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algn="ctr"/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94158"/>
                  </a:ext>
                </a:extLst>
              </a:tr>
              <a:tr h="46495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Cost Structure </a:t>
                      </a:r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（成本結構）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Revenue Streams </a:t>
                      </a:r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（收益流）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7935">
                <a:tc gridSpan="3">
                  <a:txBody>
                    <a:bodyPr/>
                    <a:lstStyle/>
                    <a:p>
                      <a:pPr algn="l"/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F8ADEDCC-703F-459A-A366-417D5D585B93}"/>
              </a:ext>
            </a:extLst>
          </p:cNvPr>
          <p:cNvSpPr txBox="1"/>
          <p:nvPr/>
        </p:nvSpPr>
        <p:spPr>
          <a:xfrm>
            <a:off x="5711078" y="324116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F3AF520-103D-4D2E-A225-B1B19E96C907}"/>
              </a:ext>
            </a:extLst>
          </p:cNvPr>
          <p:cNvSpPr txBox="1"/>
          <p:nvPr/>
        </p:nvSpPr>
        <p:spPr>
          <a:xfrm>
            <a:off x="10010410" y="324116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02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88EB493-7393-480E-821E-C1D2A899F933}"/>
              </a:ext>
            </a:extLst>
          </p:cNvPr>
          <p:cNvSpPr txBox="1"/>
          <p:nvPr/>
        </p:nvSpPr>
        <p:spPr>
          <a:xfrm>
            <a:off x="7913924" y="4027481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03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ED0E182-76E1-415E-8F3D-C46D1AB49A58}"/>
              </a:ext>
            </a:extLst>
          </p:cNvPr>
          <p:cNvSpPr txBox="1"/>
          <p:nvPr/>
        </p:nvSpPr>
        <p:spPr>
          <a:xfrm>
            <a:off x="7913924" y="2354898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04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7607C32-57B0-4A35-84B6-2179F6CD4CBF}"/>
              </a:ext>
            </a:extLst>
          </p:cNvPr>
          <p:cNvSpPr txBox="1"/>
          <p:nvPr/>
        </p:nvSpPr>
        <p:spPr>
          <a:xfrm>
            <a:off x="8951438" y="595809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05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ABACEB6-291E-4998-AE92-0B4A3A8E4A4D}"/>
              </a:ext>
            </a:extLst>
          </p:cNvPr>
          <p:cNvSpPr txBox="1"/>
          <p:nvPr/>
        </p:nvSpPr>
        <p:spPr>
          <a:xfrm>
            <a:off x="2326702" y="595809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06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0E722C1-8654-401E-A08E-B066F8062749}"/>
              </a:ext>
            </a:extLst>
          </p:cNvPr>
          <p:cNvSpPr txBox="1"/>
          <p:nvPr/>
        </p:nvSpPr>
        <p:spPr>
          <a:xfrm>
            <a:off x="3364217" y="4027481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07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BCC7301-7A2D-431D-ADF1-57937A8F6310}"/>
              </a:ext>
            </a:extLst>
          </p:cNvPr>
          <p:cNvSpPr txBox="1"/>
          <p:nvPr/>
        </p:nvSpPr>
        <p:spPr>
          <a:xfrm>
            <a:off x="3364217" y="2354898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08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47FA6B6-7302-413E-BB1E-73A949DA03AB}"/>
              </a:ext>
            </a:extLst>
          </p:cNvPr>
          <p:cNvSpPr txBox="1"/>
          <p:nvPr/>
        </p:nvSpPr>
        <p:spPr>
          <a:xfrm>
            <a:off x="1311757" y="324116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09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348E56C5-B0BF-415B-956C-77BC738DF4D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6431158" y="3502770"/>
            <a:ext cx="3579252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箭頭接點 25">
            <a:extLst>
              <a:ext uri="{FF2B5EF4-FFF2-40B4-BE49-F238E27FC236}">
                <a16:creationId xmlns:a16="http://schemas.microsoft.com/office/drawing/2014/main" id="{027F75B9-EE51-4FBE-9637-31C3FDBEA5A8}"/>
              </a:ext>
            </a:extLst>
          </p:cNvPr>
          <p:cNvCxnSpPr>
            <a:stCxn id="7" idx="2"/>
            <a:endCxn id="8" idx="3"/>
          </p:cNvCxnSpPr>
          <p:nvPr/>
        </p:nvCxnSpPr>
        <p:spPr>
          <a:xfrm flipH="1">
            <a:off x="8634004" y="3764380"/>
            <a:ext cx="1736446" cy="52471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箭頭接點 27">
            <a:extLst>
              <a:ext uri="{FF2B5EF4-FFF2-40B4-BE49-F238E27FC236}">
                <a16:creationId xmlns:a16="http://schemas.microsoft.com/office/drawing/2014/main" id="{A07E8EBB-0AB7-4967-ABFA-F944BB665C87}"/>
              </a:ext>
            </a:extLst>
          </p:cNvPr>
          <p:cNvCxnSpPr>
            <a:cxnSpLocks/>
            <a:stCxn id="8" idx="0"/>
            <a:endCxn id="9" idx="2"/>
          </p:cNvCxnSpPr>
          <p:nvPr/>
        </p:nvCxnSpPr>
        <p:spPr>
          <a:xfrm flipV="1">
            <a:off x="8273964" y="2878118"/>
            <a:ext cx="0" cy="114936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箭頭接點 29">
            <a:extLst>
              <a:ext uri="{FF2B5EF4-FFF2-40B4-BE49-F238E27FC236}">
                <a16:creationId xmlns:a16="http://schemas.microsoft.com/office/drawing/2014/main" id="{8E1CB568-6F78-4D1C-96B2-C31EABC4F2FC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8634004" y="2616508"/>
            <a:ext cx="677474" cy="313569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箭頭接點 31">
            <a:extLst>
              <a:ext uri="{FF2B5EF4-FFF2-40B4-BE49-F238E27FC236}">
                <a16:creationId xmlns:a16="http://schemas.microsoft.com/office/drawing/2014/main" id="{459F3D47-4906-4E77-A999-E53EFB2FFF5E}"/>
              </a:ext>
            </a:extLst>
          </p:cNvPr>
          <p:cNvCxnSpPr>
            <a:cxnSpLocks/>
          </p:cNvCxnSpPr>
          <p:nvPr/>
        </p:nvCxnSpPr>
        <p:spPr>
          <a:xfrm flipH="1">
            <a:off x="3046782" y="6013813"/>
            <a:ext cx="590465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箭頭接點 33">
            <a:extLst>
              <a:ext uri="{FF2B5EF4-FFF2-40B4-BE49-F238E27FC236}">
                <a16:creationId xmlns:a16="http://schemas.microsoft.com/office/drawing/2014/main" id="{1A6CDD3E-8F47-4F4A-BD1D-A057C0E9A33A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2686742" y="4550701"/>
            <a:ext cx="1037515" cy="120150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箭頭接點 35">
            <a:extLst>
              <a:ext uri="{FF2B5EF4-FFF2-40B4-BE49-F238E27FC236}">
                <a16:creationId xmlns:a16="http://schemas.microsoft.com/office/drawing/2014/main" id="{48C2C938-89D8-48C9-AF48-EF5083D86D73}"/>
              </a:ext>
            </a:extLst>
          </p:cNvPr>
          <p:cNvCxnSpPr>
            <a:cxnSpLocks/>
            <a:stCxn id="12" idx="0"/>
            <a:endCxn id="13" idx="2"/>
          </p:cNvCxnSpPr>
          <p:nvPr/>
        </p:nvCxnSpPr>
        <p:spPr>
          <a:xfrm flipV="1">
            <a:off x="3724257" y="2878118"/>
            <a:ext cx="0" cy="114936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箭頭接點 37">
            <a:extLst>
              <a:ext uri="{FF2B5EF4-FFF2-40B4-BE49-F238E27FC236}">
                <a16:creationId xmlns:a16="http://schemas.microsoft.com/office/drawing/2014/main" id="{A9B6DBB7-4977-453C-A258-0F1EA7C62F19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2031837" y="2616508"/>
            <a:ext cx="1332380" cy="88626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66FC2DB-C877-4A5B-BDEC-EBDEA7AC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290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32A562DD-9FA3-4661-9D5B-781A5126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90" y="668257"/>
            <a:ext cx="10972800" cy="78264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</a:t>
            </a:r>
            <a:r>
              <a:rPr kumimoji="1" lang="zh-TW" altLang="en-US" sz="4000" b="1" dirty="0"/>
              <a:t>、商業模式匯總</a:t>
            </a:r>
            <a:r>
              <a:rPr kumimoji="1" lang="zh-CN" altLang="en-US" sz="4000" b="1" dirty="0"/>
              <a:t>說明</a:t>
            </a:r>
            <a:r>
              <a:rPr kumimoji="1"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（含建議順序）</a:t>
            </a:r>
            <a:r>
              <a:rPr kumimoji="1"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79138C33-522A-415D-ADEB-879987BB477F}"/>
              </a:ext>
            </a:extLst>
          </p:cNvPr>
          <p:cNvGraphicFramePr>
            <a:graphicFrameLocks noGrp="1"/>
          </p:cNvGraphicFramePr>
          <p:nvPr/>
        </p:nvGraphicFramePr>
        <p:xfrm>
          <a:off x="706490" y="1497441"/>
          <a:ext cx="10785660" cy="516374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16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2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336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Value Proposition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（價值主張）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Relationships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（顧客關係）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Segments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（目標客層）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926">
                <a:tc row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用來描述為特定客戶創造價值的需求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團隊該向客戶傳遞什麼樣的價值？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團隊正在幫助客戶解決哪一類難題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痛點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)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團隊正在滿足哪些客戶需求？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團隊正在為誰創造價值？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誰是最重要的客戶？ 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用來描述團隊與特定客戶群體建立的關係類型 </a:t>
                      </a:r>
                      <a:endParaRPr lang="en-US" altLang="zh-TW" sz="1400" b="1" kern="1200" baseline="0" dirty="0">
                        <a:solidFill>
                          <a:schemeClr val="accent2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團隊每個客戶群體希望與團隊建立和保持何種關係？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哪些關係團隊已經建立了？ 這些關係成本如何？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如何把它們與商業模式的其餘部分進行整合？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目標用戶用來描述一個企業想要接觸和服務的人群或組織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細分團隊提供哪些系列的產品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/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服務給</a:t>
                      </a:r>
                      <a:r>
                        <a:rPr lang="zh-CN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哪些目標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客戶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?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272"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Channels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（通路）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71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用來描述團隊是如何溝通接觸其客戶而傳遞其價值主張</a:t>
                      </a:r>
                    </a:p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透過哪些通路可以接觸團隊的客戶？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如何接觸他們？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通路如何整合？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哪些通路最有效？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哪些通路成本效益最好？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如何把團隊的通路與客戶的日常活動進行整合？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94158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AC4E8BC-8D8E-4D9A-A131-3AC2B4D1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266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6D3AE99-6EF2-492D-AB16-D9AB649B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90" y="668257"/>
            <a:ext cx="10972800" cy="78264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</a:t>
            </a:r>
            <a:r>
              <a:rPr kumimoji="1" lang="zh-TW" altLang="en-US" sz="4000" b="1" dirty="0"/>
              <a:t>、商業模式匯總</a:t>
            </a:r>
            <a:r>
              <a:rPr kumimoji="1" lang="zh-CN" altLang="en-US" sz="4000" b="1" dirty="0"/>
              <a:t>說明</a:t>
            </a:r>
            <a:r>
              <a:rPr kumimoji="1"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（含建議順序）</a:t>
            </a:r>
            <a:r>
              <a:rPr kumimoji="1"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6311F4D-018E-4C2E-896F-0FB46416FCE2}"/>
              </a:ext>
            </a:extLst>
          </p:cNvPr>
          <p:cNvGraphicFramePr>
            <a:graphicFrameLocks noGrp="1"/>
          </p:cNvGraphicFramePr>
          <p:nvPr/>
        </p:nvGraphicFramePr>
        <p:xfrm>
          <a:off x="767992" y="1710013"/>
          <a:ext cx="10801350" cy="20351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0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Cost Structure 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（成本結構）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Revenue Streams 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（收益流）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286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營運一個商業模式所引發的所有成本</a:t>
                      </a:r>
                      <a:endParaRPr lang="en-US" altLang="zh-TW" sz="1400" b="1" kern="1200" baseline="0" dirty="0">
                        <a:solidFill>
                          <a:schemeClr val="accent2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什麼是團隊商業模式中最重要的固定成本？ 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哪些核心資源花費最多？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哪些關鍵業務花費最多？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此商業模式的產品成本、營業費用（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e.g. </a:t>
                      </a:r>
                      <a:r>
                        <a:rPr lang="zh-CN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產品推廣費用、研發費用）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裡有何項目？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用來描述團隊從每個客戶群體中獲取的現金收入</a:t>
                      </a:r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什麼樣的價值能讓客戶願意付費？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客戶現在付費買什麼？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客戶是如何支付費用的？ 客戶更願意如何支付費用？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每個收入來源占總收入的比例是多少？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產品</a:t>
                      </a: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/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服務收入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權利金收入、其他收入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4904C361-40E6-4083-9513-C06B2FD9010A}"/>
              </a:ext>
            </a:extLst>
          </p:cNvPr>
          <p:cNvSpPr/>
          <p:nvPr/>
        </p:nvSpPr>
        <p:spPr>
          <a:xfrm>
            <a:off x="767993" y="4287423"/>
            <a:ext cx="10801349" cy="152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重點：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完整性：該分析基本可確定一款產品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/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服務的商業模式的各層面，在此模式下能一目瞭然該產品商業模式是否完整或者存在漏洞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一致性：可判斷商業模式的各方面是否一致。如，設計關鍵合作夥伴的假設與設計通路假設的一致性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同步性：可清楚看到團隊各部門是否清楚正在做什麼，為什麼要這樣做，並可以幫助團隊內部及外部訊息的同步性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36F6019-743A-4333-BC49-D151D2BA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67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2D58482-5390-4E41-A745-D4C015B0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8257"/>
            <a:ext cx="10972800" cy="78264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</a:t>
            </a:r>
            <a:r>
              <a:rPr kumimoji="1" lang="zh-TW" altLang="en-US" sz="4000" b="1" dirty="0"/>
              <a:t>、商業模式匯總</a:t>
            </a:r>
            <a:r>
              <a:rPr kumimoji="1" lang="zh-CN" altLang="en-US" sz="4000" b="1" dirty="0"/>
              <a:t>說明</a:t>
            </a:r>
            <a:r>
              <a:rPr kumimoji="1"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（含建議順序）</a:t>
            </a:r>
            <a:r>
              <a:rPr kumimoji="1"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95E5DFD-DDB7-444A-BA8D-16973617F2F8}"/>
              </a:ext>
            </a:extLst>
          </p:cNvPr>
          <p:cNvGraphicFramePr>
            <a:graphicFrameLocks noGrp="1"/>
          </p:cNvGraphicFramePr>
          <p:nvPr/>
        </p:nvGraphicFramePr>
        <p:xfrm>
          <a:off x="695324" y="1983515"/>
          <a:ext cx="10801352" cy="39809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0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8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Partners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（關鍵合作夥伴）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Activities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（關鍵活動）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201"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讓商業模式有效運作所需的供應商與合作夥伴網路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誰是團隊的重要夥伴？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誰是團隊的重要供應商？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團隊正在從夥伴哪裡獲取哪些核心資源？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合作夥伴都執行哪些關鍵業務？ </a:t>
                      </a:r>
                    </a:p>
                    <a:p>
                      <a:pPr marL="0" indent="0">
                        <a:buNone/>
                      </a:pPr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0" indent="0">
                        <a:buNone/>
                      </a:pPr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用來描述為了確保其商業模式可行，企業必須做的最重要的事情</a:t>
                      </a:r>
                      <a:endParaRPr lang="en-US" altLang="zh-TW" sz="1400" b="1" kern="1200" baseline="0" dirty="0">
                        <a:solidFill>
                          <a:schemeClr val="accent2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如產品行銷、業務推廣等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團隊的價值主張需要哪些關鍵業務？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團隊的渠道通道需要哪些關鍵業務？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團隊的客戶關係呢？收入來源呢？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614"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Resources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（關鍵資源）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3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用來描述讓商業模式有效運轉所必需的最重要因素 </a:t>
                      </a:r>
                      <a:endParaRPr lang="en-US" altLang="zh-TW" sz="1400" b="1" kern="1200" baseline="0" dirty="0">
                        <a:solidFill>
                          <a:schemeClr val="accent2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如資金、人才等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團隊的價值主張需要什麼樣的核心資源？ 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團隊的通路需要什麼樣的核心資源？ 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團隊的客戶關係？收入來源？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294158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577ADCC-56B8-4C66-8E5C-028AE7D3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68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428317"/>
            <a:ext cx="10972800" cy="1143000"/>
          </a:xfrm>
        </p:spPr>
        <p:txBody>
          <a:bodyPr rtlCol="0">
            <a:normAutofit/>
          </a:bodyPr>
          <a:lstStyle/>
          <a:p>
            <a:r>
              <a:rPr lang="en-US" altLang="zh-TW" sz="4000" b="1">
                <a:latin typeface="新細明體" panose="02020500000000000000" pitchFamily="18" charset="-120"/>
                <a:sym typeface="新細明體" panose="02020500000000000000" pitchFamily="18" charset="-120"/>
              </a:rPr>
              <a:t>(</a:t>
            </a:r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一</a:t>
            </a:r>
            <a:r>
              <a:rPr lang="en-US" altLang="zh-TW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)</a:t>
            </a:r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核心技術原創性及技術發展里程碑</a:t>
            </a: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</a:t>
            </a:r>
            <a:r>
              <a:rPr lang="zh-TW" altLang="zh-TW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「具原創性之重大研發成果」</a:t>
            </a: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之說明</a:t>
            </a:r>
            <a:endParaRPr lang="en-US" altLang="zh-TW" sz="25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原創性核心技術說明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重大研發成果證明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請提出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相關實驗數據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，並填寫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附件智財與論文說明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-</a:t>
            </a:r>
            <a:r>
              <a:rPr lang="zh-TW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可形成先期產業或重塑原有產業價值鏈之分析與說明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本計畫運用之創業技術內容，須為政府補助計畫產出之研發成果，依科技基本法規定歸屬於執行機構所有者。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請說明核心技術內容及相關實驗數據，並請列出已發表之關鍵期刊論文、研討會議、榮獲知名獎座等。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請說明將運用於創業之技術內容智財布局規劃，包括專利、營業秘密等。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8BB805E-5D6A-4DD2-8694-51676E4F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428317"/>
            <a:ext cx="10972800" cy="1143000"/>
          </a:xfrm>
        </p:spPr>
        <p:txBody>
          <a:bodyPr rtlCol="0">
            <a:normAutofit/>
          </a:bodyPr>
          <a:lstStyle/>
          <a:p>
            <a:r>
              <a:rPr lang="en-US" altLang="zh-TW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(</a:t>
            </a:r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一</a:t>
            </a:r>
            <a:r>
              <a:rPr lang="en-US" altLang="zh-TW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)</a:t>
            </a:r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核心技術原創性及技術發展里程碑</a:t>
            </a: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922520"/>
          </a:xfrm>
        </p:spPr>
        <p:txBody>
          <a:bodyPr rtlCol="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</a:t>
            </a:r>
            <a:r>
              <a:rPr lang="zh-TW" altLang="zh-TW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「研發成果商品化規劃」</a:t>
            </a: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之說明</a:t>
            </a:r>
            <a:endParaRPr lang="zh-TW" altLang="zh-TW" sz="25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提出技術發展里程碑，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zh-TW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核心技術可行性驗證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-</a:t>
            </a:r>
            <a:r>
              <a:rPr lang="zh-TW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原型機發展與相關法規認證等執行規劃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技術發展里程碑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包括各階段目標與時程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技術或服務的發展進程里程碑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補助期間預計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進行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產品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技術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里程碑，包括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技術可行性驗證及風險管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萌芽案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TRL4-6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α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-test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、拔尖案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TRL6-8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β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-test) ✽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請參考附錄</a:t>
            </a:r>
            <a:endParaRPr lang="en-US" altLang="zh-TW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原型機發展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階段規劃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醫材類請說明醫材比對品與預期用途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相關法規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證等執行規劃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醫材類含取證所需之實驗臨床規劃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057A0B1-1BD5-44E6-9788-BD4069A1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833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457345"/>
            <a:ext cx="10972800" cy="1143000"/>
          </a:xfrm>
        </p:spPr>
        <p:txBody>
          <a:bodyPr rtlCol="0">
            <a:normAutofit/>
          </a:bodyPr>
          <a:lstStyle/>
          <a:p>
            <a:pPr lvl="0"/>
            <a:r>
              <a:rPr lang="en-US" altLang="zh-TW" sz="4000" b="1" dirty="0"/>
              <a:t>(</a:t>
            </a:r>
            <a:r>
              <a:rPr lang="zh-TW" altLang="en-US" sz="4000" b="1" dirty="0"/>
              <a:t>二</a:t>
            </a:r>
            <a:r>
              <a:rPr lang="en-US" altLang="zh-TW" sz="4000" b="1" dirty="0"/>
              <a:t>)</a:t>
            </a:r>
            <a:r>
              <a:rPr lang="zh-TW" altLang="zh-TW" sz="4000" b="1" dirty="0"/>
              <a:t>商業發展規劃 </a:t>
            </a:r>
            <a:endParaRPr lang="zh-TW" altLang="zh-TW" sz="4000" dirty="0"/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599" y="1935480"/>
            <a:ext cx="11420475" cy="4389120"/>
          </a:xfrm>
        </p:spPr>
        <p:txBody>
          <a:bodyPr rtlCol="0">
            <a:no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</a:t>
            </a:r>
            <a:r>
              <a:rPr lang="zh-TW" altLang="zh-TW" sz="2500" b="1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產品市場供應鏈上下游分析與商品化</a:t>
            </a:r>
            <a:r>
              <a:rPr lang="zh-TW" altLang="zh-TW" sz="2500" b="1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之說明</a:t>
            </a:r>
            <a:endParaRPr lang="zh-TW" altLang="zh-TW" sz="25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000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說明產品市場供應鏈上下游、競爭者分析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及產品競爭優勢等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含產品發展、市場進入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布局規劃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請說明先期使用者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(early adopter)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或前瞻使用者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(lead user)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使用意願分析與商業模式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可形成先期產業或重塑原有產業價值鏈之分析與說明，包括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市場未被滿足的需求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(Unmet needs</a:t>
            </a:r>
            <a:r>
              <a:rPr lang="en-US" altLang="zh-TW" sz="1400" b="1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，生醫類為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Unmet Clinical needs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以及通路策略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市場定位及規模預估</a:t>
            </a: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早期商業發展策略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產品市場供應鏈上下游、競爭者分析及優勢等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含產品發展、市場進入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布局規劃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供應鏈下游先期使用者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(early adopter) 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或前瞻使用者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(lead user) 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使用意願及其需求和規格等分析</a:t>
            </a:r>
          </a:p>
          <a:p>
            <a:pPr marL="0" indent="0">
              <a:lnSpc>
                <a:spcPct val="170000"/>
              </a:lnSpc>
              <a:buNone/>
            </a:pPr>
            <a:endParaRPr lang="zh-TW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70000"/>
              </a:lnSpc>
              <a:buNone/>
            </a:pPr>
            <a:endParaRPr lang="zh-TW" altLang="en-US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70000"/>
              </a:lnSpc>
              <a:buNone/>
            </a:pPr>
            <a:endParaRPr lang="zh-TW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6D08A25-F67C-43D5-A0D9-221F37F4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712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預留位置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</a:t>
            </a:r>
            <a:r>
              <a:rPr lang="zh-TW" altLang="zh-TW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「商業發展里程碑」</a:t>
            </a: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之說明</a:t>
            </a:r>
            <a:endParaRPr lang="zh-TW" altLang="zh-TW" sz="25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請說明商業發展里程碑及階段性各階段預期完成之目標</a:t>
            </a: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商業發展里程碑，包括各階段目標與時程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創新產品或服務之商業發展規劃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及獲利模式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商化發展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或出場時程條件等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補助期間預計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進行商化工作項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，包括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技術可行性驗證及風險管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萌芽案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TRL4-6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α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-test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、拔尖案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TRL6-8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β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-test) ✽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請參考附錄</a:t>
            </a:r>
            <a:endParaRPr lang="en-US" altLang="zh-TW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原型機發展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階段規劃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醫材類請說明醫材比對品與預期用途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相關法規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證等執行規劃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醫材類含取證所需之實驗臨床規劃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70000"/>
              </a:lnSpc>
              <a:buNone/>
            </a:pP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609600" y="457345"/>
            <a:ext cx="10972800" cy="1143000"/>
          </a:xfrm>
        </p:spPr>
        <p:txBody>
          <a:bodyPr rtlCol="0">
            <a:normAutofit/>
          </a:bodyPr>
          <a:lstStyle/>
          <a:p>
            <a:pPr lvl="0"/>
            <a:r>
              <a:rPr lang="en-US" altLang="zh-TW" sz="4000" b="1" dirty="0"/>
              <a:t>(</a:t>
            </a:r>
            <a:r>
              <a:rPr lang="zh-TW" altLang="en-US" sz="4000" b="1" dirty="0"/>
              <a:t>二</a:t>
            </a:r>
            <a:r>
              <a:rPr lang="en-US" altLang="zh-TW" sz="4000" b="1" dirty="0"/>
              <a:t>)</a:t>
            </a:r>
            <a:r>
              <a:rPr lang="zh-TW" altLang="zh-TW" sz="4000" b="1" dirty="0"/>
              <a:t>商業發展規劃 </a:t>
            </a:r>
            <a:endParaRPr lang="zh-TW" altLang="zh-TW" sz="40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806EE65-74A9-4BED-841E-F0E64EF8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02849E-79FD-48E1-A953-684A2BB0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3418"/>
            <a:ext cx="10972800" cy="11430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kumimoji="1" lang="zh-TW" altLang="en-US" sz="2500" b="1" dirty="0"/>
              <a:t>創業里程碑</a:t>
            </a:r>
            <a:endParaRPr lang="zh-TW" altLang="en-US" sz="2500" b="1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19606F91-5F34-4ABC-A2D9-CDF03B5D8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418"/>
            <a:ext cx="10972800" cy="5086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規劃結案後至少三年以上，公司創業重大里程碑，含產品開發、技術發展、專利、商業佈局、市場佈局規劃</a:t>
            </a:r>
            <a:endParaRPr kumimoji="1"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8A55850-DE67-4080-B92D-1753F39ABC75}"/>
              </a:ext>
            </a:extLst>
          </p:cNvPr>
          <p:cNvGrpSpPr/>
          <p:nvPr/>
        </p:nvGrpSpPr>
        <p:grpSpPr>
          <a:xfrm>
            <a:off x="695324" y="1962422"/>
            <a:ext cx="10801351" cy="4680519"/>
            <a:chOff x="695324" y="1700808"/>
            <a:chExt cx="10801351" cy="4680519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5F091A3-E5CB-4E92-B5BB-BDAFBD34011C}"/>
                </a:ext>
              </a:extLst>
            </p:cNvPr>
            <p:cNvSpPr/>
            <p:nvPr/>
          </p:nvSpPr>
          <p:spPr>
            <a:xfrm>
              <a:off x="9331425" y="1978462"/>
              <a:ext cx="2165250" cy="43864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7F1A9AF-83B5-489D-9E8A-130DD3DC48C3}"/>
                </a:ext>
              </a:extLst>
            </p:cNvPr>
            <p:cNvSpPr/>
            <p:nvPr/>
          </p:nvSpPr>
          <p:spPr>
            <a:xfrm>
              <a:off x="5013375" y="1994858"/>
              <a:ext cx="2159025" cy="43864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E830A76-BCD3-429B-B76A-EAF94E96D3AC}"/>
                </a:ext>
              </a:extLst>
            </p:cNvPr>
            <p:cNvSpPr/>
            <p:nvPr/>
          </p:nvSpPr>
          <p:spPr>
            <a:xfrm>
              <a:off x="695324" y="1994858"/>
              <a:ext cx="2159026" cy="43864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16F2B1EB-1FCE-470D-9C36-D53EFAEFCAA6}"/>
                </a:ext>
              </a:extLst>
            </p:cNvPr>
            <p:cNvGrpSpPr/>
            <p:nvPr/>
          </p:nvGrpSpPr>
          <p:grpSpPr>
            <a:xfrm>
              <a:off x="695325" y="1700808"/>
              <a:ext cx="10801350" cy="580999"/>
              <a:chOff x="695325" y="1700808"/>
              <a:chExt cx="10801350" cy="580999"/>
            </a:xfrm>
          </p:grpSpPr>
          <p:cxnSp>
            <p:nvCxnSpPr>
              <p:cNvPr id="21" name="直接箭头连接符 2">
                <a:extLst>
                  <a:ext uri="{FF2B5EF4-FFF2-40B4-BE49-F238E27FC236}">
                    <a16:creationId xmlns:a16="http://schemas.microsoft.com/office/drawing/2014/main" id="{ACF9F8C9-FAF3-46B3-B5A3-B239E786FA78}"/>
                  </a:ext>
                </a:extLst>
              </p:cNvPr>
              <p:cNvCxnSpPr/>
              <p:nvPr/>
            </p:nvCxnSpPr>
            <p:spPr>
              <a:xfrm>
                <a:off x="695325" y="1978463"/>
                <a:ext cx="10801350" cy="25690"/>
              </a:xfrm>
              <a:prstGeom prst="straightConnector1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headEnd type="none" w="med" len="med"/>
                <a:tailEnd type="stealth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íṧḷiďé">
                <a:extLst>
                  <a:ext uri="{FF2B5EF4-FFF2-40B4-BE49-F238E27FC236}">
                    <a16:creationId xmlns:a16="http://schemas.microsoft.com/office/drawing/2014/main" id="{E23FE07D-706C-437E-9EDD-D4156D349177}"/>
                  </a:ext>
                </a:extLst>
              </p:cNvPr>
              <p:cNvSpPr/>
              <p:nvPr/>
            </p:nvSpPr>
            <p:spPr>
              <a:xfrm>
                <a:off x="695325" y="1700808"/>
                <a:ext cx="580999" cy="58099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1400" b="1" kern="0" dirty="0">
                    <a:solidFill>
                      <a:schemeClr val="accent2"/>
                    </a:solidFill>
                    <a:latin typeface="微軟正黑體" pitchFamily="34" charset="-120"/>
                    <a:ea typeface="微軟正黑體" pitchFamily="34" charset="-120"/>
                  </a:rPr>
                  <a:t>202X</a:t>
                </a:r>
              </a:p>
            </p:txBody>
          </p:sp>
          <p:sp>
            <p:nvSpPr>
              <p:cNvPr id="23" name="íṧḷiďé">
                <a:extLst>
                  <a:ext uri="{FF2B5EF4-FFF2-40B4-BE49-F238E27FC236}">
                    <a16:creationId xmlns:a16="http://schemas.microsoft.com/office/drawing/2014/main" id="{45F04C47-F18E-4DE5-A27D-F17A15B16A0B}"/>
                  </a:ext>
                </a:extLst>
              </p:cNvPr>
              <p:cNvSpPr/>
              <p:nvPr/>
            </p:nvSpPr>
            <p:spPr>
              <a:xfrm>
                <a:off x="2854350" y="1700808"/>
                <a:ext cx="580999" cy="58099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1400" b="1" kern="0" dirty="0">
                    <a:solidFill>
                      <a:schemeClr val="accent2"/>
                    </a:solidFill>
                    <a:latin typeface="微軟正黑體" pitchFamily="34" charset="-120"/>
                    <a:ea typeface="微軟正黑體" pitchFamily="34" charset="-120"/>
                  </a:rPr>
                  <a:t>202X</a:t>
                </a:r>
              </a:p>
            </p:txBody>
          </p:sp>
          <p:sp>
            <p:nvSpPr>
              <p:cNvPr id="24" name="íṧḷiďé">
                <a:extLst>
                  <a:ext uri="{FF2B5EF4-FFF2-40B4-BE49-F238E27FC236}">
                    <a16:creationId xmlns:a16="http://schemas.microsoft.com/office/drawing/2014/main" id="{B48C26A4-1009-4270-A622-C0032770D318}"/>
                  </a:ext>
                </a:extLst>
              </p:cNvPr>
              <p:cNvSpPr/>
              <p:nvPr/>
            </p:nvSpPr>
            <p:spPr>
              <a:xfrm>
                <a:off x="5013375" y="1700808"/>
                <a:ext cx="580999" cy="58099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1400" b="1" kern="0" dirty="0">
                    <a:solidFill>
                      <a:schemeClr val="accent2"/>
                    </a:solidFill>
                    <a:latin typeface="微軟正黑體" pitchFamily="34" charset="-120"/>
                    <a:ea typeface="微軟正黑體" pitchFamily="34" charset="-120"/>
                  </a:rPr>
                  <a:t>202X</a:t>
                </a:r>
              </a:p>
            </p:txBody>
          </p:sp>
          <p:sp>
            <p:nvSpPr>
              <p:cNvPr id="25" name="íṧḷiďé">
                <a:extLst>
                  <a:ext uri="{FF2B5EF4-FFF2-40B4-BE49-F238E27FC236}">
                    <a16:creationId xmlns:a16="http://schemas.microsoft.com/office/drawing/2014/main" id="{85784F93-5E8B-4D5B-BF35-72563DEEDA76}"/>
                  </a:ext>
                </a:extLst>
              </p:cNvPr>
              <p:cNvSpPr/>
              <p:nvPr/>
            </p:nvSpPr>
            <p:spPr>
              <a:xfrm>
                <a:off x="7172400" y="1700808"/>
                <a:ext cx="580999" cy="58099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1400" b="1" kern="0" dirty="0">
                    <a:solidFill>
                      <a:schemeClr val="accent2"/>
                    </a:solidFill>
                    <a:latin typeface="微軟正黑體" pitchFamily="34" charset="-120"/>
                    <a:ea typeface="微軟正黑體" pitchFamily="34" charset="-120"/>
                  </a:rPr>
                  <a:t>202X</a:t>
                </a:r>
              </a:p>
            </p:txBody>
          </p:sp>
          <p:sp>
            <p:nvSpPr>
              <p:cNvPr id="26" name="íṧḷiďé">
                <a:extLst>
                  <a:ext uri="{FF2B5EF4-FFF2-40B4-BE49-F238E27FC236}">
                    <a16:creationId xmlns:a16="http://schemas.microsoft.com/office/drawing/2014/main" id="{95FC65E8-72A0-4AA6-8B79-9D9C3BCDA7F2}"/>
                  </a:ext>
                </a:extLst>
              </p:cNvPr>
              <p:cNvSpPr/>
              <p:nvPr/>
            </p:nvSpPr>
            <p:spPr>
              <a:xfrm>
                <a:off x="9331425" y="1700808"/>
                <a:ext cx="580999" cy="58099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1400" b="1" kern="0" dirty="0">
                    <a:solidFill>
                      <a:schemeClr val="accent2"/>
                    </a:solidFill>
                    <a:latin typeface="微軟正黑體" pitchFamily="34" charset="-120"/>
                    <a:ea typeface="微軟正黑體" pitchFamily="34" charset="-120"/>
                  </a:rPr>
                  <a:t>202X</a:t>
                </a:r>
              </a:p>
            </p:txBody>
          </p:sp>
        </p:grpSp>
      </p:grpSp>
      <p:graphicFrame>
        <p:nvGraphicFramePr>
          <p:cNvPr id="27" name="表格 26">
            <a:extLst>
              <a:ext uri="{FF2B5EF4-FFF2-40B4-BE49-F238E27FC236}">
                <a16:creationId xmlns:a16="http://schemas.microsoft.com/office/drawing/2014/main" id="{0DB03391-F0D3-4A6D-9930-C5856D2E0E42}"/>
              </a:ext>
            </a:extLst>
          </p:cNvPr>
          <p:cNvGraphicFramePr>
            <a:graphicFrameLocks noGrp="1"/>
          </p:cNvGraphicFramePr>
          <p:nvPr/>
        </p:nvGraphicFramePr>
        <p:xfrm>
          <a:off x="695324" y="2581568"/>
          <a:ext cx="2016299" cy="2765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計畫擷取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完成原型產品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成立公司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完成首輪募資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8" name="表格 27">
            <a:extLst>
              <a:ext uri="{FF2B5EF4-FFF2-40B4-BE49-F238E27FC236}">
                <a16:creationId xmlns:a16="http://schemas.microsoft.com/office/drawing/2014/main" id="{C9F4971C-AA7A-4ADA-A43B-79D6003C12DA}"/>
              </a:ext>
            </a:extLst>
          </p:cNvPr>
          <p:cNvGraphicFramePr>
            <a:graphicFrameLocks noGrp="1"/>
          </p:cNvGraphicFramePr>
          <p:nvPr/>
        </p:nvGraphicFramePr>
        <p:xfrm>
          <a:off x="2860502" y="2581568"/>
          <a:ext cx="2016299" cy="3282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3E088340-352C-4083-AC2B-07F09A8B59F2}"/>
              </a:ext>
            </a:extLst>
          </p:cNvPr>
          <p:cNvGraphicFramePr>
            <a:graphicFrameLocks noGrp="1"/>
          </p:cNvGraphicFramePr>
          <p:nvPr/>
        </p:nvGraphicFramePr>
        <p:xfrm>
          <a:off x="5013375" y="2581568"/>
          <a:ext cx="2016299" cy="3282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0" name="表格 29">
            <a:extLst>
              <a:ext uri="{FF2B5EF4-FFF2-40B4-BE49-F238E27FC236}">
                <a16:creationId xmlns:a16="http://schemas.microsoft.com/office/drawing/2014/main" id="{7E91BE8F-EC14-4075-B8A0-1C7920A27699}"/>
              </a:ext>
            </a:extLst>
          </p:cNvPr>
          <p:cNvGraphicFramePr>
            <a:graphicFrameLocks noGrp="1"/>
          </p:cNvGraphicFramePr>
          <p:nvPr/>
        </p:nvGraphicFramePr>
        <p:xfrm>
          <a:off x="7151440" y="2581568"/>
          <a:ext cx="2016299" cy="3282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1" name="表格 30">
            <a:extLst>
              <a:ext uri="{FF2B5EF4-FFF2-40B4-BE49-F238E27FC236}">
                <a16:creationId xmlns:a16="http://schemas.microsoft.com/office/drawing/2014/main" id="{8828C8BB-DF42-49C7-8D4F-E1E687124B9C}"/>
              </a:ext>
            </a:extLst>
          </p:cNvPr>
          <p:cNvGraphicFramePr>
            <a:graphicFrameLocks noGrp="1"/>
          </p:cNvGraphicFramePr>
          <p:nvPr/>
        </p:nvGraphicFramePr>
        <p:xfrm>
          <a:off x="9331425" y="2581568"/>
          <a:ext cx="2016299" cy="3282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60E52E1-B74B-4143-89D6-296FC4CA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463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D7AD197-1C1D-4D20-97EF-6C41BAA5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7847"/>
            <a:ext cx="10972800" cy="11430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kumimoji="1" lang="zh-TW" altLang="en-US" sz="2500" b="1" dirty="0"/>
              <a:t>預計公司經營模式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2912A57-5FF9-4509-8F5E-92A023DFA114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827633"/>
          <a:ext cx="10801350" cy="2970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101">
                  <a:extLst>
                    <a:ext uri="{9D8B030D-6E8A-4147-A177-3AD203B41FA5}">
                      <a16:colId xmlns:a16="http://schemas.microsoft.com/office/drawing/2014/main" val="2660636039"/>
                    </a:ext>
                  </a:extLst>
                </a:gridCol>
                <a:gridCol w="1704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2339">
                  <a:extLst>
                    <a:ext uri="{9D8B030D-6E8A-4147-A177-3AD203B41FA5}">
                      <a16:colId xmlns:a16="http://schemas.microsoft.com/office/drawing/2014/main" val="3633470824"/>
                    </a:ext>
                  </a:extLst>
                </a:gridCol>
              </a:tblGrid>
              <a:tr h="594122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預計出場型式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Wingdings 2" pitchFamily="2" charset="2"/>
                        </a:rPr>
                        <a:t>£</a:t>
                      </a:r>
                      <a:r>
                        <a:rPr kumimoji="1"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成立並經營新創公司（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Spin-off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）</a:t>
                      </a:r>
                      <a:endParaRPr lang="en-US" altLang="zh-TW" sz="18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i="0" dirty="0">
                          <a:solidFill>
                            <a:schemeClr val="tx1"/>
                          </a:solidFill>
                          <a:effectLst/>
                          <a:latin typeface="Wingdings 2" pitchFamily="2" charset="2"/>
                        </a:rPr>
                        <a:t>£</a:t>
                      </a:r>
                      <a:r>
                        <a:rPr kumimoji="1"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團隊被其他公司購併（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M&amp;A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）</a:t>
                      </a:r>
                      <a:endParaRPr lang="en-US" altLang="zh-TW" sz="18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122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預計成立公司類型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Wingdings 2" pitchFamily="2" charset="2"/>
                        </a:rPr>
                        <a:t>£</a:t>
                      </a:r>
                      <a:r>
                        <a:rPr kumimoji="1"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股份有限公司</a:t>
                      </a:r>
                      <a:endParaRPr lang="en-US" altLang="zh-TW" sz="18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Wingdings 2" pitchFamily="2" charset="2"/>
                        </a:rPr>
                        <a:t>£</a:t>
                      </a:r>
                      <a:r>
                        <a:rPr kumimoji="1"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閉鎖型公司</a:t>
                      </a:r>
                      <a:endParaRPr lang="en-US" altLang="zh-TW" sz="18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Wingdings 2" pitchFamily="2" charset="2"/>
                        </a:rPr>
                        <a:t>£</a:t>
                      </a:r>
                      <a:r>
                        <a:rPr kumimoji="1"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其他：</a:t>
                      </a:r>
                      <a:r>
                        <a:rPr kumimoji="1" lang="zh-TW" altLang="en-US" sz="1800" u="sng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    </a:t>
                      </a:r>
                      <a:endParaRPr lang="en-US" altLang="zh-TW" sz="1800" u="sng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122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預計設立地點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Wingdings 2" pitchFamily="2" charset="2"/>
                        </a:rPr>
                        <a:t>£</a:t>
                      </a:r>
                      <a:r>
                        <a:rPr kumimoji="1"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境內公司</a:t>
                      </a:r>
                      <a:endParaRPr lang="en-US" altLang="zh-TW" sz="18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Wingdings 2" pitchFamily="2" charset="2"/>
                        </a:rPr>
                        <a:t>£</a:t>
                      </a:r>
                      <a:r>
                        <a:rPr kumimoji="1"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境外公司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dirty="0"/>
                        <a:t>□</a:t>
                      </a:r>
                      <a:r>
                        <a:rPr kumimoji="1" lang="zh-TW" altLang="en-US" sz="1800" dirty="0"/>
                        <a:t> 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境外公司</a:t>
                      </a:r>
                      <a:endParaRPr lang="en-US" altLang="zh-TW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預計員工人數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418506"/>
                  </a:ext>
                </a:extLst>
              </a:tr>
              <a:tr h="594122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團隊預計現金出資額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E0D5549-CFE4-499C-BAAE-78515A6A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52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zh-TW" sz="4000" b="1" dirty="0"/>
              <a:t>(</a:t>
            </a:r>
            <a:r>
              <a:rPr lang="zh-TW" altLang="en-US" sz="4000" b="1" dirty="0"/>
              <a:t>三</a:t>
            </a:r>
            <a:r>
              <a:rPr lang="en-US" altLang="zh-TW" sz="4000" b="1" dirty="0"/>
              <a:t>)</a:t>
            </a:r>
            <a:r>
              <a:rPr lang="zh-TW" altLang="en-US" sz="4000" b="1" dirty="0"/>
              <a:t>創業團隊組成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請說明預計新創團隊之成員與職掌（務必包括計畫主持人、技術開發人員、具業界經驗商業發展人員）</a:t>
            </a:r>
            <a:endParaRPr lang="en-US" altLang="zh-TW" sz="25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6463" lvl="1" indent="-457200">
              <a:buFont typeface="+mj-lt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團隊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創業準備度與成員組成完整性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創業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決心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及校內外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組成</a:t>
            </a: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拔尖案：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團隊組成及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個月聘用專任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CEO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COO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人選規劃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25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553B3D-D634-4775-A384-66F0B9D3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41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腦力激盪簡報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腦力激盪簡報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88_TF03460637.potx" id="{92B23FB3-097E-4224-B32B-2163A87D04FF}" vid="{E462AC03-3B71-4A9D-A494-FA1F0F6632F0}"/>
    </a:ext>
  </a:extLst>
</a:theme>
</file>

<file path=ppt/theme/theme3.xml><?xml version="1.0" encoding="utf-8"?>
<a:theme xmlns:a="http://schemas.openxmlformats.org/drawingml/2006/main" name="3_腦力激盪簡報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88_TF03460637.potx" id="{92B23FB3-097E-4224-B32B-2163A87D04FF}" vid="{E462AC03-3B71-4A9D-A494-FA1F0F6632F0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4675</Words>
  <Application>Microsoft Office PowerPoint</Application>
  <PresentationFormat>寬螢幕</PresentationFormat>
  <Paragraphs>735</Paragraphs>
  <Slides>28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28</vt:i4>
      </vt:variant>
    </vt:vector>
  </HeadingPairs>
  <TitlesOfParts>
    <vt:vector size="46" baseType="lpstr">
      <vt:lpstr>Wingdings</vt:lpstr>
      <vt:lpstr>Noto Sans Symbols</vt:lpstr>
      <vt:lpstr>Microsoft YaHei</vt:lpstr>
      <vt:lpstr>微軟正黑體</vt:lpstr>
      <vt:lpstr>Microsoft JhengHei Light</vt:lpstr>
      <vt:lpstr>細明體</vt:lpstr>
      <vt:lpstr>Palatino Linotype</vt:lpstr>
      <vt:lpstr>新細明體</vt:lpstr>
      <vt:lpstr>MingLiu</vt:lpstr>
      <vt:lpstr>.蘋方-繁 標準體</vt:lpstr>
      <vt:lpstr>Times New Roman</vt:lpstr>
      <vt:lpstr>Wingdings 2</vt:lpstr>
      <vt:lpstr>微軟正黑體</vt:lpstr>
      <vt:lpstr>PMingLiu</vt:lpstr>
      <vt:lpstr>Arial</vt:lpstr>
      <vt:lpstr>腦力激盪簡報</vt:lpstr>
      <vt:lpstr>1_腦力激盪簡報</vt:lpstr>
      <vt:lpstr>3_腦力激盪簡報</vt:lpstr>
      <vt:lpstr>114年第2梯次科研創業計畫個案構想書(拔尖案)</vt:lpstr>
      <vt:lpstr>一、構想項目說明(以下為參考項目，團隊可自行編列順序)</vt:lpstr>
      <vt:lpstr>(一)核心技術原創性及技術發展里程碑</vt:lpstr>
      <vt:lpstr>(一)核心技術原創性及技術發展里程碑</vt:lpstr>
      <vt:lpstr>(二)商業發展規劃 </vt:lpstr>
      <vt:lpstr>(二)商業發展規劃 </vt:lpstr>
      <vt:lpstr>創業里程碑</vt:lpstr>
      <vt:lpstr>預計公司經營模式</vt:lpstr>
      <vt:lpstr>(三)創業團隊組成</vt:lpstr>
      <vt:lpstr>商業模式匯總（各團隊必填，新藥團隊選填）</vt:lpstr>
      <vt:lpstr>Target Product Profile 1/2 新藥類填寫</vt:lpstr>
      <vt:lpstr>Target Product Profile 2/2 新藥類填寫</vt:lpstr>
      <vt:lpstr>Target Product Profile 1/2 醫材類填寫</vt:lpstr>
      <vt:lpstr>Target Product Profile 2/2 醫材類填寫</vt:lpstr>
      <vt:lpstr>產品化關鍵技術研發進度 (需對應查核點項目)</vt:lpstr>
      <vt:lpstr>科研成果之商品化進度 (需對應查核點項目)</vt:lpstr>
      <vt:lpstr>(四)自提查核點(拔尖) (預估申請經費總和需為個案經費表之總和)</vt:lpstr>
      <vt:lpstr>(四)自提查核點(拔尖) (預估申請經費總和需為個案經費表之總和)</vt:lpstr>
      <vt:lpstr>(五)個案經費表(經費請詳述工作項目及預估經費，拔尖案總額以1500萬為原則) </vt:lpstr>
      <vt:lpstr>二、本計畫「智財清單」</vt:lpstr>
      <vt:lpstr>二、本計畫「智財清單」</vt:lpstr>
      <vt:lpstr>附件一、計畫主持人過往研究成果</vt:lpstr>
      <vt:lpstr>附件一、計畫主持人過往研究成果(續)</vt:lpstr>
      <vt:lpstr>附件二、本計畫「智財調查」</vt:lpstr>
      <vt:lpstr>附錄、商業模式匯總說明（含建議順序） </vt:lpstr>
      <vt:lpstr>附錄、商業模式匯總說明（含建議順序） </vt:lpstr>
      <vt:lpstr>附錄、商業模式匯總說明（含建議順序） </vt:lpstr>
      <vt:lpstr>附錄、商業模式匯總說明（含建議順序）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111年第2梯次科研創業計畫個案構想書(拔尖案)</dc:title>
  <dc:creator>葉愷芸</dc:creator>
  <cp:lastModifiedBy>陳毅  (chenyi0811)</cp:lastModifiedBy>
  <cp:revision>127</cp:revision>
  <cp:lastPrinted>2022-08-31T02:27:46Z</cp:lastPrinted>
  <dcterms:created xsi:type="dcterms:W3CDTF">2018-06-20T05:53:52Z</dcterms:created>
  <dcterms:modified xsi:type="dcterms:W3CDTF">2025-01-17T00:50:55Z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